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3" r:id="rId3"/>
    <p:sldId id="262" r:id="rId4"/>
    <p:sldId id="265" r:id="rId5"/>
    <p:sldId id="266" r:id="rId6"/>
    <p:sldId id="268" r:id="rId7"/>
    <p:sldId id="267" r:id="rId8"/>
    <p:sldId id="320" r:id="rId9"/>
    <p:sldId id="319" r:id="rId10"/>
    <p:sldId id="321" r:id="rId11"/>
    <p:sldId id="308" r:id="rId12"/>
    <p:sldId id="269" r:id="rId13"/>
    <p:sldId id="270" r:id="rId14"/>
    <p:sldId id="271" r:id="rId15"/>
    <p:sldId id="259" r:id="rId16"/>
    <p:sldId id="275" r:id="rId17"/>
    <p:sldId id="276" r:id="rId18"/>
    <p:sldId id="277" r:id="rId19"/>
    <p:sldId id="278" r:id="rId20"/>
    <p:sldId id="279" r:id="rId21"/>
    <p:sldId id="280" r:id="rId22"/>
    <p:sldId id="318" r:id="rId23"/>
  </p:sldIdLst>
  <p:sldSz cx="9144000" cy="6858000" type="screen4x3"/>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84" d="100"/>
          <a:sy n="84" d="100"/>
        </p:scale>
        <p:origin x="1402" y="58"/>
      </p:cViewPr>
      <p:guideLst>
        <p:guide orient="horz" pos="2160"/>
        <p:guide pos="28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jpe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274638"/>
            <a:ext cx="6052930" cy="5851525"/>
          </a:xfrm>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0" y="1600200"/>
            <a:ext cx="4032504" cy="4525963"/>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296" y="1600200"/>
            <a:ext cx="4032504" cy="4525963"/>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p>
        </p:txBody>
      </p:sp>
      <p:sp>
        <p:nvSpPr>
          <p:cNvPr id="4" name="内容占位符 3"/>
          <p:cNvSpPr>
            <a:spLocks noGrp="1"/>
          </p:cNvSpPr>
          <p:nvPr>
            <p:ph sz="half" idx="2"/>
          </p:nvPr>
        </p:nvSpPr>
        <p:spPr>
          <a:xfrm>
            <a:off x="890081" y="2665379"/>
            <a:ext cx="3655181" cy="3524284"/>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p>
        </p:txBody>
      </p:sp>
      <p:sp>
        <p:nvSpPr>
          <p:cNvPr id="6" name="内容占位符 5"/>
          <p:cNvSpPr>
            <a:spLocks noGrp="1"/>
          </p:cNvSpPr>
          <p:nvPr>
            <p:ph sz="quarter" idx="4"/>
          </p:nvPr>
        </p:nvSpPr>
        <p:spPr>
          <a:xfrm>
            <a:off x="4692704" y="2665379"/>
            <a:ext cx="3673182" cy="3524284"/>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8" name="页脚占位符 7"/>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9" name="灯片编号占位符 8"/>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4" name="页脚占位符 3"/>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5" name="灯片编号占位符 4"/>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3" name="页脚占位符 2"/>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4" name="灯片编号占位符 3"/>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zh-CN" altLang="en-US" strike="noStrike" noProof="1"/>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fontAlgn="base"/>
            <a:r>
              <a:rPr lang="zh-CN" altLang="en-US" strike="noStrike" noProof="1" smtClean="0"/>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026" name="标题 1025"/>
          <p:cNvSpPr>
            <a:spLocks noGrp="1"/>
          </p:cNvSpPr>
          <p:nvPr>
            <p:ph type="title"/>
          </p:nvPr>
        </p:nvSpPr>
        <p:spPr>
          <a:xfrm>
            <a:off x="457200" y="274638"/>
            <a:ext cx="8229600" cy="1143000"/>
          </a:xfrm>
          <a:prstGeom prst="rect">
            <a:avLst/>
          </a:prstGeom>
          <a:noFill/>
          <a:ln w="9525">
            <a:noFill/>
          </a:ln>
        </p:spPr>
        <p:txBody>
          <a:bodyPr anchor="ctr"/>
          <a:lstStyle/>
          <a:p>
            <a:pPr lvl="0" indent="0"/>
            <a:r>
              <a:rPr lang="zh-CN" altLang="en-US"/>
              <a:t>单击此处编辑母版标题样式</a:t>
            </a:r>
          </a:p>
        </p:txBody>
      </p:sp>
      <p:sp>
        <p:nvSpPr>
          <p:cNvPr id="1027" name="文本占位符 1026"/>
          <p:cNvSpPr>
            <a:spLocks noGrp="1"/>
          </p:cNvSpPr>
          <p:nvPr>
            <p:ph type="body"/>
          </p:nvPr>
        </p:nvSpPr>
        <p:spPr>
          <a:xfrm>
            <a:off x="457200" y="1600200"/>
            <a:ext cx="8229600" cy="4525963"/>
          </a:xfrm>
          <a:prstGeom prst="rect">
            <a:avLst/>
          </a:prstGeom>
          <a:noFill/>
          <a:ln w="9525">
            <a:noFill/>
          </a:ln>
        </p:spPr>
        <p:txBody>
          <a:bodyPr anchor="t"/>
          <a:lstStyle/>
          <a:p>
            <a:pPr lvl="0" indent="-342900"/>
            <a:r>
              <a:rPr lang="zh-CN" altLang="en-US"/>
              <a:t>单击此处编辑母版文本样式</a:t>
            </a:r>
          </a:p>
          <a:p>
            <a:pPr lvl="1" indent="-285750"/>
            <a:r>
              <a:rPr lang="zh-CN" altLang="en-US"/>
              <a:t>第二级</a:t>
            </a:r>
          </a:p>
          <a:p>
            <a:pPr lvl="2" indent="-228600"/>
            <a:r>
              <a:rPr lang="zh-CN" altLang="en-US"/>
              <a:t>第三级</a:t>
            </a:r>
          </a:p>
          <a:p>
            <a:pPr lvl="3" indent="-228600"/>
            <a:r>
              <a:rPr lang="zh-CN" altLang="en-US"/>
              <a:t>第四级</a:t>
            </a:r>
          </a:p>
          <a:p>
            <a:pPr lvl="4" indent="-228600"/>
            <a:r>
              <a:rPr lang="zh-CN" altLang="en-US"/>
              <a:t>第五级</a:t>
            </a:r>
          </a:p>
        </p:txBody>
      </p:sp>
      <p:sp>
        <p:nvSpPr>
          <p:cNvPr id="1028" name="日期占位符 1027"/>
          <p:cNvSpPr>
            <a:spLocks noGrp="1"/>
          </p:cNvSpPr>
          <p:nvPr>
            <p:ph type="dt" sz="half" idx="2"/>
          </p:nvPr>
        </p:nvSpPr>
        <p:spPr>
          <a:xfrm>
            <a:off x="457200" y="6245225"/>
            <a:ext cx="2133600" cy="476250"/>
          </a:xfrm>
          <a:prstGeom prst="rect">
            <a:avLst/>
          </a:prstGeom>
          <a:noFill/>
          <a:ln w="9525">
            <a:noFill/>
          </a:ln>
        </p:spPr>
        <p:txBody>
          <a:bodyPr/>
          <a:lstStyle>
            <a:lvl1pPr>
              <a:defRPr sz="1400"/>
            </a:lvl1pPr>
          </a:lstStyle>
          <a:p>
            <a:pPr lvl="0" fontAlgn="base"/>
            <a:endParaRPr lang="zh-CN" altLang="en-US" strike="noStrike" noProof="1">
              <a:latin typeface="Arial" panose="020B0604020202020204" pitchFamily="34" charset="0"/>
            </a:endParaRPr>
          </a:p>
        </p:txBody>
      </p:sp>
      <p:sp>
        <p:nvSpPr>
          <p:cNvPr id="1029" name="页脚占位符 1028"/>
          <p:cNvSpPr>
            <a:spLocks noGrp="1"/>
          </p:cNvSpPr>
          <p:nvPr>
            <p:ph type="ftr" sz="quarter" idx="3"/>
          </p:nvPr>
        </p:nvSpPr>
        <p:spPr>
          <a:xfrm>
            <a:off x="3124200" y="6245225"/>
            <a:ext cx="2895600" cy="476250"/>
          </a:xfrm>
          <a:prstGeom prst="rect">
            <a:avLst/>
          </a:prstGeom>
          <a:noFill/>
          <a:ln w="9525">
            <a:noFill/>
          </a:ln>
        </p:spPr>
        <p:txBody>
          <a:bodyPr/>
          <a:lstStyle>
            <a:lvl1pPr algn="ctr">
              <a:defRPr sz="1400"/>
            </a:lvl1pPr>
          </a:lstStyle>
          <a:p>
            <a:pPr lvl="0" fontAlgn="base"/>
            <a:endParaRPr lang="zh-CN" altLang="en-US" strike="noStrike" noProof="1">
              <a:latin typeface="Arial" panose="020B0604020202020204" pitchFamily="34" charset="0"/>
            </a:endParaRPr>
          </a:p>
        </p:txBody>
      </p:sp>
      <p:sp>
        <p:nvSpPr>
          <p:cNvPr id="1030" name="灯片编号占位符 1029"/>
          <p:cNvSpPr>
            <a:spLocks noGrp="1"/>
          </p:cNvSpPr>
          <p:nvPr>
            <p:ph type="sldNum" sz="quarter" idx="4"/>
          </p:nvPr>
        </p:nvSpPr>
        <p:spPr>
          <a:xfrm>
            <a:off x="6553200" y="6245225"/>
            <a:ext cx="2133600" cy="476250"/>
          </a:xfrm>
          <a:prstGeom prst="rect">
            <a:avLst/>
          </a:prstGeom>
          <a:noFill/>
          <a:ln w="9525">
            <a:noFill/>
          </a:ln>
        </p:spPr>
        <p:txBody>
          <a:bodyPr/>
          <a:lstStyle>
            <a:lvl1pPr algn="r">
              <a:defRPr sz="1400"/>
            </a:lvl1p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t>‹#›</a:t>
            </a:fld>
            <a:endParaRPr lang="zh-CN" altLang="en-US" strike="noStrike" noProof="1">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SimSun" panose="02010600030101010101" pitchFamily="2" charset="-122"/>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tags" Target="../tags/tag46.xml"/><Relationship Id="rId7" Type="http://schemas.openxmlformats.org/officeDocument/2006/relationships/slideLayout" Target="../slideLayouts/slideLayout2.xml"/><Relationship Id="rId12" Type="http://schemas.openxmlformats.org/officeDocument/2006/relationships/image" Target="../media/image21.jpeg"/><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11" Type="http://schemas.openxmlformats.org/officeDocument/2006/relationships/image" Target="../media/image20.jpeg"/><Relationship Id="rId5" Type="http://schemas.openxmlformats.org/officeDocument/2006/relationships/tags" Target="../tags/tag48.xml"/><Relationship Id="rId10" Type="http://schemas.openxmlformats.org/officeDocument/2006/relationships/image" Target="../media/image19.jpeg"/><Relationship Id="rId4" Type="http://schemas.openxmlformats.org/officeDocument/2006/relationships/tags" Target="../tags/tag47.xml"/><Relationship Id="rId9" Type="http://schemas.openxmlformats.org/officeDocument/2006/relationships/image" Target="../media/image18.jpeg"/></Relationships>
</file>

<file path=ppt/slides/_rels/slide15.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52.xml"/><Relationship Id="rId7" Type="http://schemas.openxmlformats.org/officeDocument/2006/relationships/slideLayout" Target="../slideLayouts/slideLayout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3" Type="http://schemas.openxmlformats.org/officeDocument/2006/relationships/tags" Target="../tags/tag3.xml"/><Relationship Id="rId21" Type="http://schemas.openxmlformats.org/officeDocument/2006/relationships/tags" Target="../tags/tag21.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slideLayout" Target="../slideLayouts/slideLayout2.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tags" Target="../tags/tag24.xml"/><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tags" Target="../tags/tag23.xml"/><Relationship Id="rId10" Type="http://schemas.openxmlformats.org/officeDocument/2006/relationships/tags" Target="../tags/tag10.xml"/><Relationship Id="rId19" Type="http://schemas.openxmlformats.org/officeDocument/2006/relationships/tags" Target="../tags/tag19.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tags" Target="../tags/tag27.xml"/><Relationship Id="rId7" Type="http://schemas.openxmlformats.org/officeDocument/2006/relationships/image" Target="../media/image3.jpe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slideLayout" Target="../slideLayouts/slideLayout2.xml"/><Relationship Id="rId5" Type="http://schemas.openxmlformats.org/officeDocument/2006/relationships/tags" Target="../tags/tag29.xml"/><Relationship Id="rId4" Type="http://schemas.openxmlformats.org/officeDocument/2006/relationships/tags" Target="../tags/tag28.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tags" Target="../tags/tag37.xml"/><Relationship Id="rId13" Type="http://schemas.openxmlformats.org/officeDocument/2006/relationships/tags" Target="../tags/tag42.xml"/><Relationship Id="rId3" Type="http://schemas.openxmlformats.org/officeDocument/2006/relationships/tags" Target="../tags/tag32.xml"/><Relationship Id="rId7" Type="http://schemas.openxmlformats.org/officeDocument/2006/relationships/tags" Target="../tags/tag36.xml"/><Relationship Id="rId12" Type="http://schemas.openxmlformats.org/officeDocument/2006/relationships/tags" Target="../tags/tag41.xml"/><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tags" Target="../tags/tag35.xml"/><Relationship Id="rId11" Type="http://schemas.openxmlformats.org/officeDocument/2006/relationships/tags" Target="../tags/tag40.xml"/><Relationship Id="rId5" Type="http://schemas.openxmlformats.org/officeDocument/2006/relationships/tags" Target="../tags/tag34.xml"/><Relationship Id="rId15" Type="http://schemas.openxmlformats.org/officeDocument/2006/relationships/slideLayout" Target="../slideLayouts/slideLayout2.xml"/><Relationship Id="rId10" Type="http://schemas.openxmlformats.org/officeDocument/2006/relationships/tags" Target="../tags/tag39.xml"/><Relationship Id="rId4" Type="http://schemas.openxmlformats.org/officeDocument/2006/relationships/tags" Target="../tags/tag33.xml"/><Relationship Id="rId9" Type="http://schemas.openxmlformats.org/officeDocument/2006/relationships/tags" Target="../tags/tag38.xml"/><Relationship Id="rId14" Type="http://schemas.openxmlformats.org/officeDocument/2006/relationships/tags" Target="../tags/tag4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file:///E:\&#24037;&#20316;\TuGXk2U9oyhrO56A97q@@sdregop.mp4" TargetMode="External"/><Relationship Id="rId1" Type="http://schemas.microsoft.com/office/2007/relationships/media" Target="file:///E:\&#24037;&#20316;\TuGXk2U9oyhrO56A97q@@sdregop.mp4"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 name="文本框 1"/>
          <p:cNvSpPr txBox="1"/>
          <p:nvPr/>
        </p:nvSpPr>
        <p:spPr>
          <a:xfrm>
            <a:off x="225425" y="322263"/>
            <a:ext cx="8039100" cy="584200"/>
          </a:xfrm>
          <a:prstGeom prst="rect">
            <a:avLst/>
          </a:prstGeom>
          <a:noFill/>
          <a:ln w="9525">
            <a:noFill/>
          </a:ln>
        </p:spPr>
        <p:txBody>
          <a:bodyPr wrap="square" anchor="t">
            <a:spAutoFit/>
          </a:bodyPr>
          <a:lstStyle/>
          <a:p>
            <a:r>
              <a:rPr lang="en-US" altLang="zh-CN" sz="3200" b="1">
                <a:latin typeface="Times New Roman" panose="02020603050405020304" charset="0"/>
                <a:ea typeface="SimSun" panose="02010600030101010101" pitchFamily="2" charset="-122"/>
              </a:rPr>
              <a:t>To know Taobao</a:t>
            </a:r>
          </a:p>
        </p:txBody>
      </p:sp>
      <p:pic>
        <p:nvPicPr>
          <p:cNvPr id="2050" name="图片 4" descr="sss"/>
          <p:cNvPicPr>
            <a:picLocks noChangeAspect="1"/>
          </p:cNvPicPr>
          <p:nvPr/>
        </p:nvPicPr>
        <p:blipFill>
          <a:blip r:embed="rId2"/>
          <a:srcRect l="8807" t="35934" r="6085" b="13560"/>
          <a:stretch>
            <a:fillRect/>
          </a:stretch>
        </p:blipFill>
        <p:spPr>
          <a:xfrm>
            <a:off x="6562725" y="284163"/>
            <a:ext cx="2185988" cy="922337"/>
          </a:xfrm>
          <a:prstGeom prst="rect">
            <a:avLst/>
          </a:prstGeom>
          <a:noFill/>
          <a:ln w="9525">
            <a:noFill/>
          </a:ln>
        </p:spPr>
      </p:pic>
      <p:pic>
        <p:nvPicPr>
          <p:cNvPr id="2051" name="图片 5" descr="Capture"/>
          <p:cNvPicPr>
            <a:picLocks noChangeAspect="1"/>
          </p:cNvPicPr>
          <p:nvPr/>
        </p:nvPicPr>
        <p:blipFill>
          <a:blip r:embed="rId3"/>
          <a:stretch>
            <a:fillRect/>
          </a:stretch>
        </p:blipFill>
        <p:spPr>
          <a:xfrm>
            <a:off x="79375" y="1565275"/>
            <a:ext cx="8985250" cy="3290888"/>
          </a:xfrm>
          <a:prstGeom prst="rect">
            <a:avLst/>
          </a:prstGeom>
          <a:noFill/>
          <a:ln w="9525">
            <a:noFill/>
          </a:ln>
        </p:spPr>
      </p:pic>
      <p:sp>
        <p:nvSpPr>
          <p:cNvPr id="2052" name="文本框 6"/>
          <p:cNvSpPr txBox="1"/>
          <p:nvPr/>
        </p:nvSpPr>
        <p:spPr>
          <a:xfrm>
            <a:off x="204788" y="5159375"/>
            <a:ext cx="8831262" cy="954088"/>
          </a:xfrm>
          <a:prstGeom prst="rect">
            <a:avLst/>
          </a:prstGeom>
          <a:noFill/>
          <a:ln w="9525">
            <a:noFill/>
          </a:ln>
        </p:spPr>
        <p:txBody>
          <a:bodyPr wrap="square" anchor="t">
            <a:spAutoFit/>
          </a:bodyPr>
          <a:lstStyle/>
          <a:p>
            <a:r>
              <a:rPr lang="en-US" altLang="zh-CN" sz="2800">
                <a:latin typeface="Times New Roman" panose="02020603050405020304" charset="0"/>
                <a:ea typeface="SimSun" panose="02010600030101010101" pitchFamily="2" charset="-122"/>
              </a:rPr>
              <a:t>Link:</a:t>
            </a:r>
          </a:p>
          <a:p>
            <a:r>
              <a:rPr lang="en-US" altLang="zh-CN" sz="2800" u="sng">
                <a:latin typeface="Times New Roman" panose="02020603050405020304" charset="0"/>
                <a:ea typeface="SimSun" panose="02010600030101010101" pitchFamily="2" charset="-122"/>
              </a:rPr>
              <a:t>https://www.taobao.com/</a:t>
            </a:r>
          </a:p>
        </p:txBody>
      </p:sp>
      <p:sp>
        <p:nvSpPr>
          <p:cNvPr id="8" name="五边形 7"/>
          <p:cNvSpPr/>
          <p:nvPr/>
        </p:nvSpPr>
        <p:spPr>
          <a:xfrm>
            <a:off x="179388" y="333375"/>
            <a:ext cx="3384550" cy="574675"/>
          </a:xfrm>
          <a:prstGeom prst="homePlat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67005" y="314960"/>
            <a:ext cx="8364855" cy="521970"/>
          </a:xfrm>
          <a:prstGeom prst="rect">
            <a:avLst/>
          </a:prstGeom>
          <a:noFill/>
        </p:spPr>
        <p:txBody>
          <a:bodyPr wrap="square" rtlCol="0">
            <a:spAutoFit/>
          </a:bodyPr>
          <a:lstStyle/>
          <a:p>
            <a:r>
              <a:rPr lang="en-US" altLang="zh-CN" sz="2800" b="1">
                <a:latin typeface="Times New Roman" panose="02020603050405020304" charset="0"/>
                <a:sym typeface="+mn-ea"/>
              </a:rPr>
              <a:t>Picture</a:t>
            </a:r>
            <a:r>
              <a:rPr lang="en-US" altLang="zh-CN" sz="2800">
                <a:latin typeface="Times New Roman" panose="02020603050405020304" charset="0"/>
                <a:sym typeface="+mn-ea"/>
              </a:rPr>
              <a:t>: the number of pictures in maximum is 5.</a:t>
            </a:r>
            <a:endParaRPr lang="zh-CN" altLang="en-US" sz="2800"/>
          </a:p>
        </p:txBody>
      </p:sp>
      <p:pic>
        <p:nvPicPr>
          <p:cNvPr id="5" name="图片 4" descr="Capture.PNGw"/>
          <p:cNvPicPr>
            <a:picLocks noChangeAspect="1"/>
          </p:cNvPicPr>
          <p:nvPr/>
        </p:nvPicPr>
        <p:blipFill>
          <a:blip r:embed="rId2"/>
          <a:stretch>
            <a:fillRect/>
          </a:stretch>
        </p:blipFill>
        <p:spPr>
          <a:xfrm>
            <a:off x="99060" y="1015365"/>
            <a:ext cx="7865745" cy="4244975"/>
          </a:xfrm>
          <a:prstGeom prst="rect">
            <a:avLst/>
          </a:prstGeom>
        </p:spPr>
      </p:pic>
      <p:sp>
        <p:nvSpPr>
          <p:cNvPr id="6" name="椭圆 5"/>
          <p:cNvSpPr/>
          <p:nvPr/>
        </p:nvSpPr>
        <p:spPr>
          <a:xfrm>
            <a:off x="99060" y="4199255"/>
            <a:ext cx="3843020" cy="955675"/>
          </a:xfrm>
          <a:prstGeom prst="ellipse">
            <a:avLst/>
          </a:prstGeom>
          <a:noFill/>
          <a:ln w="28575"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E:\工作\Capture.PNG11.PNGCapture.PNG11"/>
          <p:cNvPicPr>
            <a:picLocks noChangeAspect="1"/>
          </p:cNvPicPr>
          <p:nvPr/>
        </p:nvPicPr>
        <p:blipFill>
          <a:blip r:embed="rId2"/>
          <a:srcRect/>
          <a:stretch>
            <a:fillRect/>
          </a:stretch>
        </p:blipFill>
        <p:spPr>
          <a:xfrm>
            <a:off x="746760" y="1062355"/>
            <a:ext cx="2025650" cy="5349240"/>
          </a:xfrm>
          <a:prstGeom prst="rect">
            <a:avLst/>
          </a:prstGeom>
        </p:spPr>
      </p:pic>
      <p:pic>
        <p:nvPicPr>
          <p:cNvPr id="5" name="图片 4" descr="E:\工作\Capture.PNG22.PNGCapture.PNG22"/>
          <p:cNvPicPr>
            <a:picLocks noChangeAspect="1"/>
          </p:cNvPicPr>
          <p:nvPr/>
        </p:nvPicPr>
        <p:blipFill>
          <a:blip r:embed="rId3"/>
          <a:srcRect/>
          <a:stretch>
            <a:fillRect/>
          </a:stretch>
        </p:blipFill>
        <p:spPr>
          <a:xfrm>
            <a:off x="3176905" y="1190625"/>
            <a:ext cx="2294890" cy="5480050"/>
          </a:xfrm>
          <a:prstGeom prst="rect">
            <a:avLst/>
          </a:prstGeom>
        </p:spPr>
      </p:pic>
      <p:pic>
        <p:nvPicPr>
          <p:cNvPr id="6" name="图片 5" descr="E:\工作\Capture.PNG33.PNGCapture.PNG33"/>
          <p:cNvPicPr>
            <a:picLocks noChangeAspect="1"/>
          </p:cNvPicPr>
          <p:nvPr/>
        </p:nvPicPr>
        <p:blipFill>
          <a:blip r:embed="rId4"/>
          <a:srcRect/>
          <a:stretch>
            <a:fillRect/>
          </a:stretch>
        </p:blipFill>
        <p:spPr>
          <a:xfrm>
            <a:off x="5753735" y="1062355"/>
            <a:ext cx="2978150" cy="2854325"/>
          </a:xfrm>
          <a:prstGeom prst="rect">
            <a:avLst/>
          </a:prstGeom>
        </p:spPr>
      </p:pic>
      <p:sp>
        <p:nvSpPr>
          <p:cNvPr id="7" name="文本框 6"/>
          <p:cNvSpPr txBox="1"/>
          <p:nvPr/>
        </p:nvSpPr>
        <p:spPr>
          <a:xfrm>
            <a:off x="3451225" y="355600"/>
            <a:ext cx="5280660" cy="706755"/>
          </a:xfrm>
          <a:prstGeom prst="rect">
            <a:avLst/>
          </a:prstGeom>
          <a:noFill/>
        </p:spPr>
        <p:txBody>
          <a:bodyPr wrap="square" rtlCol="0">
            <a:spAutoFit/>
          </a:bodyPr>
          <a:lstStyle/>
          <a:p>
            <a:r>
              <a:rPr lang="en-US" altLang="zh-CN" sz="2000">
                <a:latin typeface="Times New Roman" panose="02020603050405020304" charset="0"/>
              </a:rPr>
              <a:t>14 express companies  in China are functioning for Taobao online shop.</a:t>
            </a:r>
          </a:p>
        </p:txBody>
      </p:sp>
      <p:sp>
        <p:nvSpPr>
          <p:cNvPr id="2" name="椭圆 1"/>
          <p:cNvSpPr/>
          <p:nvPr/>
        </p:nvSpPr>
        <p:spPr>
          <a:xfrm>
            <a:off x="902335" y="1605280"/>
            <a:ext cx="1992630" cy="1080135"/>
          </a:xfrm>
          <a:prstGeom prst="ellipse">
            <a:avLst/>
          </a:prstGeom>
          <a:noFill/>
          <a:ln>
            <a:solidFill>
              <a:srgbClr val="FF0000"/>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17" name="标题 1"/>
          <p:cNvSpPr>
            <a:spLocks noGrp="1"/>
          </p:cNvSpPr>
          <p:nvPr>
            <p:ph type="title"/>
          </p:nvPr>
        </p:nvSpPr>
        <p:spPr>
          <a:xfrm>
            <a:off x="-230187" y="219075"/>
            <a:ext cx="2439987" cy="777875"/>
          </a:xfrm>
        </p:spPr>
        <p:txBody>
          <a:bodyPr anchor="ctr"/>
          <a:lstStyle/>
          <a:p>
            <a:r>
              <a:rPr lang="en-US" altLang="zh-CN" sz="2800" b="1" dirty="0">
                <a:solidFill>
                  <a:srgbClr val="AD59A1"/>
                </a:solidFill>
                <a:latin typeface="Times New Roman" panose="02020603050405020304" charset="0"/>
                <a:ea typeface="SimHei" panose="02010609060101010101" charset="-122"/>
                <a:sym typeface="Arial" panose="020B0604020202020204" pitchFamily="34" charset="0"/>
              </a:rPr>
              <a:t>Logistic</a:t>
            </a:r>
            <a:endParaRPr lang="zh-CN" altLang="en-US" sz="2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标题 1"/>
          <p:cNvSpPr>
            <a:spLocks noGrp="1"/>
          </p:cNvSpPr>
          <p:nvPr>
            <p:ph type="title"/>
          </p:nvPr>
        </p:nvSpPr>
        <p:spPr>
          <a:xfrm>
            <a:off x="-230187" y="219075"/>
            <a:ext cx="2439987" cy="777875"/>
          </a:xfrm>
        </p:spPr>
        <p:txBody>
          <a:bodyPr anchor="ctr"/>
          <a:lstStyle/>
          <a:p>
            <a:r>
              <a:rPr lang="en-US" altLang="zh-CN" sz="2800" b="1" dirty="0">
                <a:solidFill>
                  <a:srgbClr val="AD59A1"/>
                </a:solidFill>
                <a:latin typeface="Times New Roman" panose="02020603050405020304" charset="0"/>
                <a:ea typeface="SimHei" panose="02010609060101010101" charset="-122"/>
                <a:sym typeface="Arial" panose="020B0604020202020204" pitchFamily="34" charset="0"/>
              </a:rPr>
              <a:t>Logistic</a:t>
            </a:r>
            <a:endParaRPr lang="zh-CN" altLang="en-US" sz="2800"/>
          </a:p>
        </p:txBody>
      </p:sp>
      <p:pic>
        <p:nvPicPr>
          <p:cNvPr id="9218" name="内容占位符 3" descr="4"/>
          <p:cNvPicPr>
            <a:picLocks noGrp="1" noChangeAspect="1"/>
          </p:cNvPicPr>
          <p:nvPr>
            <p:ph idx="1"/>
          </p:nvPr>
        </p:nvPicPr>
        <p:blipFill>
          <a:blip r:embed="rId2"/>
          <a:stretch>
            <a:fillRect/>
          </a:stretch>
        </p:blipFill>
        <p:spPr>
          <a:xfrm>
            <a:off x="317500" y="996950"/>
            <a:ext cx="8256588" cy="1895475"/>
          </a:xfrm>
        </p:spPr>
      </p:pic>
      <p:sp>
        <p:nvSpPr>
          <p:cNvPr id="9219" name="文本框 4"/>
          <p:cNvSpPr txBox="1"/>
          <p:nvPr/>
        </p:nvSpPr>
        <p:spPr>
          <a:xfrm>
            <a:off x="311150" y="3028950"/>
            <a:ext cx="8521700" cy="3046413"/>
          </a:xfrm>
          <a:prstGeom prst="rect">
            <a:avLst/>
          </a:prstGeom>
          <a:noFill/>
          <a:ln w="9525">
            <a:noFill/>
          </a:ln>
        </p:spPr>
        <p:txBody>
          <a:bodyPr wrap="square" anchor="t">
            <a:spAutoFit/>
          </a:bodyPr>
          <a:lstStyle/>
          <a:p>
            <a:r>
              <a:rPr lang="en-US" altLang="zh-CN" sz="2400">
                <a:latin typeface="Times New Roman" panose="02020603050405020304" charset="0"/>
                <a:ea typeface="SimSun" panose="02010600030101010101" pitchFamily="2" charset="-122"/>
              </a:rPr>
              <a:t>Yunda express             Chiangmai                    China</a:t>
            </a:r>
          </a:p>
          <a:p>
            <a:r>
              <a:rPr lang="en-US" altLang="zh-CN" sz="2400">
                <a:latin typeface="Times New Roman" panose="02020603050405020304" charset="0"/>
                <a:ea typeface="SimSun" panose="02010600030101010101" pitchFamily="2" charset="-122"/>
              </a:rPr>
              <a:t>                                     </a:t>
            </a:r>
          </a:p>
          <a:p>
            <a:r>
              <a:rPr lang="en-US" altLang="zh-CN" sz="2400">
                <a:latin typeface="Times New Roman" panose="02020603050405020304" charset="0"/>
                <a:ea typeface="SimSun" panose="02010600030101010101" pitchFamily="2" charset="-122"/>
              </a:rPr>
              <a:t>                                    100BHT/kg</a:t>
            </a:r>
          </a:p>
          <a:p>
            <a:r>
              <a:rPr lang="en-US" altLang="zh-CN" sz="2400">
                <a:latin typeface="Times New Roman" panose="02020603050405020304" charset="0"/>
                <a:ea typeface="SimSun" panose="02010600030101010101" pitchFamily="2" charset="-122"/>
              </a:rPr>
              <a:t>                                    </a:t>
            </a:r>
          </a:p>
          <a:p>
            <a:r>
              <a:rPr lang="en-US" altLang="zh-CN" sz="2400">
                <a:latin typeface="Times New Roman" panose="02020603050405020304" charset="0"/>
                <a:ea typeface="SimSun" panose="02010600030101010101" pitchFamily="2" charset="-122"/>
              </a:rPr>
              <a:t>Delivering the goods within 24 hours after the customer finishing the order.</a:t>
            </a:r>
          </a:p>
          <a:p>
            <a:endParaRPr lang="en-US" altLang="zh-CN" sz="2400">
              <a:latin typeface="Times New Roman" panose="02020603050405020304" charset="0"/>
              <a:ea typeface="SimSun" panose="02010600030101010101" pitchFamily="2" charset="-122"/>
            </a:endParaRPr>
          </a:p>
          <a:p>
            <a:r>
              <a:rPr lang="en-US" altLang="zh-CN" sz="2400">
                <a:latin typeface="Times New Roman" panose="02020603050405020304" charset="0"/>
                <a:ea typeface="SimSun" panose="02010600030101010101" pitchFamily="2" charset="-122"/>
              </a:rPr>
              <a:t>As usually, 20 days on the way.</a:t>
            </a:r>
          </a:p>
        </p:txBody>
      </p:sp>
      <p:cxnSp>
        <p:nvCxnSpPr>
          <p:cNvPr id="6" name="直接箭头连接符 5"/>
          <p:cNvCxnSpPr/>
          <p:nvPr/>
        </p:nvCxnSpPr>
        <p:spPr>
          <a:xfrm>
            <a:off x="4721225" y="3268663"/>
            <a:ext cx="1223963"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 name="圆角矩形 1"/>
          <p:cNvSpPr/>
          <p:nvPr/>
        </p:nvSpPr>
        <p:spPr>
          <a:xfrm>
            <a:off x="251460" y="332740"/>
            <a:ext cx="1584325" cy="575945"/>
          </a:xfrm>
          <a:prstGeom prst="roundRect">
            <a:avLst/>
          </a:prstGeom>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3016885" y="791845"/>
            <a:ext cx="5083175" cy="368300"/>
          </a:xfrm>
          <a:prstGeom prst="rect">
            <a:avLst/>
          </a:prstGeom>
          <a:noFill/>
        </p:spPr>
        <p:txBody>
          <a:bodyPr wrap="square" rtlCol="0">
            <a:spAutoFit/>
          </a:bodyPr>
          <a:lstStyle/>
          <a:p>
            <a:r>
              <a:rPr lang="en-US" altLang="zh-CN"/>
              <a:t>Yunda shop order management system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标题 1"/>
          <p:cNvSpPr>
            <a:spLocks noGrp="1"/>
          </p:cNvSpPr>
          <p:nvPr>
            <p:ph type="title"/>
          </p:nvPr>
        </p:nvSpPr>
        <p:spPr>
          <a:xfrm>
            <a:off x="190500" y="161925"/>
            <a:ext cx="2663825" cy="919163"/>
          </a:xfrm>
        </p:spPr>
        <p:txBody>
          <a:bodyPr anchor="ctr"/>
          <a:lstStyle/>
          <a:p>
            <a:r>
              <a:rPr lang="en-US" altLang="zh-CN" sz="2800" b="1" dirty="0">
                <a:solidFill>
                  <a:srgbClr val="AD59A1"/>
                </a:solidFill>
                <a:latin typeface="Times New Roman" panose="02020603050405020304" charset="0"/>
                <a:ea typeface="SimHei" panose="02010609060101010101" charset="-122"/>
                <a:sym typeface="Arial" panose="020B0604020202020204" pitchFamily="34" charset="0"/>
              </a:rPr>
              <a:t>Financial flow</a:t>
            </a:r>
            <a:endParaRPr lang="zh-CN" altLang="en-US"/>
          </a:p>
        </p:txBody>
      </p:sp>
      <p:pic>
        <p:nvPicPr>
          <p:cNvPr id="10242" name="图片 3" descr="timg0A75AR4C"/>
          <p:cNvPicPr>
            <a:picLocks noChangeAspect="1"/>
          </p:cNvPicPr>
          <p:nvPr/>
        </p:nvPicPr>
        <p:blipFill>
          <a:blip r:embed="rId2"/>
          <a:stretch>
            <a:fillRect/>
          </a:stretch>
        </p:blipFill>
        <p:spPr>
          <a:xfrm>
            <a:off x="5286375" y="2149475"/>
            <a:ext cx="3028950" cy="1371600"/>
          </a:xfrm>
          <a:prstGeom prst="rect">
            <a:avLst/>
          </a:prstGeom>
          <a:noFill/>
          <a:ln w="9525">
            <a:noFill/>
          </a:ln>
        </p:spPr>
      </p:pic>
      <p:sp>
        <p:nvSpPr>
          <p:cNvPr id="10243" name="文本框 4"/>
          <p:cNvSpPr txBox="1"/>
          <p:nvPr/>
        </p:nvSpPr>
        <p:spPr>
          <a:xfrm>
            <a:off x="5195253" y="736600"/>
            <a:ext cx="5208587" cy="460375"/>
          </a:xfrm>
          <a:prstGeom prst="rect">
            <a:avLst/>
          </a:prstGeom>
          <a:noFill/>
          <a:ln w="9525">
            <a:noFill/>
          </a:ln>
        </p:spPr>
        <p:txBody>
          <a:bodyPr wrap="square" anchor="t">
            <a:spAutoFit/>
          </a:bodyPr>
          <a:lstStyle/>
          <a:p>
            <a:r>
              <a:rPr lang="en-US" altLang="zh-CN" sz="2400">
                <a:latin typeface="Times New Roman" panose="02020603050405020304" charset="0"/>
                <a:ea typeface="SimSun" panose="02010600030101010101" pitchFamily="2" charset="-122"/>
              </a:rPr>
              <a:t>Seller's taobao account</a:t>
            </a:r>
          </a:p>
        </p:txBody>
      </p:sp>
      <p:sp>
        <p:nvSpPr>
          <p:cNvPr id="10244" name="文本框 5"/>
          <p:cNvSpPr txBox="1"/>
          <p:nvPr/>
        </p:nvSpPr>
        <p:spPr>
          <a:xfrm>
            <a:off x="5407025" y="4986338"/>
            <a:ext cx="3373438" cy="368300"/>
          </a:xfrm>
          <a:prstGeom prst="rect">
            <a:avLst/>
          </a:prstGeom>
          <a:noFill/>
          <a:ln w="9525">
            <a:noFill/>
          </a:ln>
        </p:spPr>
        <p:txBody>
          <a:bodyPr wrap="square" anchor="t">
            <a:spAutoFit/>
          </a:bodyPr>
          <a:lstStyle/>
          <a:p>
            <a:r>
              <a:rPr lang="en-US" altLang="zh-CN">
                <a:latin typeface="Times New Roman" panose="02020603050405020304" charset="0"/>
                <a:ea typeface="SimSun" panose="02010600030101010101" pitchFamily="2" charset="-122"/>
              </a:rPr>
              <a:t>Seller's bank card</a:t>
            </a:r>
            <a:endParaRPr lang="en-US" altLang="zh-CN">
              <a:latin typeface="Arial" panose="020B0604020202020204" pitchFamily="34" charset="0"/>
              <a:ea typeface="SimSun" panose="02010600030101010101" pitchFamily="2" charset="-122"/>
            </a:endParaRPr>
          </a:p>
        </p:txBody>
      </p:sp>
      <p:sp>
        <p:nvSpPr>
          <p:cNvPr id="10245" name="文本框 7"/>
          <p:cNvSpPr txBox="1"/>
          <p:nvPr/>
        </p:nvSpPr>
        <p:spPr>
          <a:xfrm>
            <a:off x="203200" y="1182688"/>
            <a:ext cx="3871913" cy="460375"/>
          </a:xfrm>
          <a:prstGeom prst="rect">
            <a:avLst/>
          </a:prstGeom>
          <a:noFill/>
          <a:ln w="9525">
            <a:noFill/>
          </a:ln>
        </p:spPr>
        <p:txBody>
          <a:bodyPr wrap="square" anchor="t">
            <a:spAutoFit/>
          </a:bodyPr>
          <a:lstStyle/>
          <a:p>
            <a:r>
              <a:rPr lang="en-US" altLang="zh-CN" sz="2400">
                <a:latin typeface="Times New Roman" panose="02020603050405020304" charset="0"/>
                <a:ea typeface="SimSun" panose="02010600030101010101" pitchFamily="2" charset="-122"/>
              </a:rPr>
              <a:t>Customer's taobao account</a:t>
            </a:r>
          </a:p>
        </p:txBody>
      </p:sp>
      <p:sp>
        <p:nvSpPr>
          <p:cNvPr id="10246" name="文本框 9"/>
          <p:cNvSpPr txBox="1"/>
          <p:nvPr/>
        </p:nvSpPr>
        <p:spPr>
          <a:xfrm>
            <a:off x="244475" y="4450080"/>
            <a:ext cx="3278188" cy="460375"/>
          </a:xfrm>
          <a:prstGeom prst="rect">
            <a:avLst/>
          </a:prstGeom>
          <a:noFill/>
          <a:ln w="9525">
            <a:noFill/>
          </a:ln>
        </p:spPr>
        <p:txBody>
          <a:bodyPr wrap="square" anchor="t">
            <a:spAutoFit/>
          </a:bodyPr>
          <a:lstStyle/>
          <a:p>
            <a:r>
              <a:rPr lang="en-US" altLang="zh-CN" sz="2400">
                <a:latin typeface="Times New Roman" panose="02020603050405020304" charset="0"/>
                <a:ea typeface="SimSun" panose="02010600030101010101" pitchFamily="2" charset="-122"/>
              </a:rPr>
              <a:t>Customer's bank card</a:t>
            </a:r>
          </a:p>
        </p:txBody>
      </p:sp>
      <p:sp>
        <p:nvSpPr>
          <p:cNvPr id="12" name="上下箭头 11"/>
          <p:cNvSpPr/>
          <p:nvPr/>
        </p:nvSpPr>
        <p:spPr>
          <a:xfrm>
            <a:off x="1450975" y="1717675"/>
            <a:ext cx="142875" cy="774700"/>
          </a:xfrm>
          <a:prstGeom prst="upDownArrow">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3" name="上下箭头 12"/>
          <p:cNvSpPr/>
          <p:nvPr/>
        </p:nvSpPr>
        <p:spPr>
          <a:xfrm>
            <a:off x="1450975" y="3596005"/>
            <a:ext cx="142875" cy="811530"/>
          </a:xfrm>
          <a:prstGeom prst="upDownArrow">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4" name="上下箭头 13"/>
          <p:cNvSpPr/>
          <p:nvPr/>
        </p:nvSpPr>
        <p:spPr>
          <a:xfrm>
            <a:off x="6584633" y="1209358"/>
            <a:ext cx="144463" cy="433388"/>
          </a:xfrm>
          <a:prstGeom prst="upDownArrow">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5" name="上下箭头 14"/>
          <p:cNvSpPr/>
          <p:nvPr/>
        </p:nvSpPr>
        <p:spPr>
          <a:xfrm>
            <a:off x="6659563" y="3522663"/>
            <a:ext cx="144463" cy="515938"/>
          </a:xfrm>
          <a:prstGeom prst="upDownArrow">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6" name="上弧形箭头 15"/>
          <p:cNvSpPr/>
          <p:nvPr/>
        </p:nvSpPr>
        <p:spPr>
          <a:xfrm>
            <a:off x="3181350" y="2490788"/>
            <a:ext cx="2105025" cy="495300"/>
          </a:xfrm>
          <a:prstGeom prst="curvedDownArrow">
            <a:avLst/>
          </a:prstGeom>
          <a:solidFill>
            <a:schemeClr val="accent5">
              <a:lumMod val="40000"/>
              <a:lumOff val="60000"/>
            </a:schemeClr>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tx1"/>
              </a:solidFill>
            </a:endParaRPr>
          </a:p>
        </p:txBody>
      </p:sp>
      <p:sp>
        <p:nvSpPr>
          <p:cNvPr id="10252" name="文本框 16"/>
          <p:cNvSpPr txBox="1"/>
          <p:nvPr/>
        </p:nvSpPr>
        <p:spPr>
          <a:xfrm>
            <a:off x="3778250" y="2717800"/>
            <a:ext cx="1301750" cy="368300"/>
          </a:xfrm>
          <a:prstGeom prst="rect">
            <a:avLst/>
          </a:prstGeom>
          <a:noFill/>
          <a:ln w="9525">
            <a:noFill/>
          </a:ln>
        </p:spPr>
        <p:txBody>
          <a:bodyPr wrap="square" anchor="t">
            <a:spAutoFit/>
          </a:bodyPr>
          <a:lstStyle/>
          <a:p>
            <a:r>
              <a:rPr lang="en-US" altLang="zh-CN" b="1">
                <a:latin typeface="Arial" panose="020B0604020202020204" pitchFamily="34" charset="0"/>
                <a:ea typeface="SimSun" panose="02010600030101010101" pitchFamily="2" charset="-122"/>
              </a:rPr>
              <a:t>step1</a:t>
            </a:r>
          </a:p>
        </p:txBody>
      </p:sp>
      <p:sp>
        <p:nvSpPr>
          <p:cNvPr id="18" name="圆角矩形 17"/>
          <p:cNvSpPr/>
          <p:nvPr/>
        </p:nvSpPr>
        <p:spPr>
          <a:xfrm>
            <a:off x="3778250" y="2757488"/>
            <a:ext cx="719138" cy="28892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9" name="右弧形箭头 18"/>
          <p:cNvSpPr/>
          <p:nvPr/>
        </p:nvSpPr>
        <p:spPr>
          <a:xfrm>
            <a:off x="8315325" y="3357563"/>
            <a:ext cx="577850" cy="1049338"/>
          </a:xfrm>
          <a:prstGeom prst="curvedLeftArrow">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tx1"/>
              </a:solidFill>
            </a:endParaRPr>
          </a:p>
        </p:txBody>
      </p:sp>
      <p:sp>
        <p:nvSpPr>
          <p:cNvPr id="20" name="圆角矩形 19"/>
          <p:cNvSpPr/>
          <p:nvPr/>
        </p:nvSpPr>
        <p:spPr>
          <a:xfrm>
            <a:off x="7845425" y="3636963"/>
            <a:ext cx="720725" cy="28733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0256" name="文本框 20"/>
          <p:cNvSpPr txBox="1"/>
          <p:nvPr/>
        </p:nvSpPr>
        <p:spPr>
          <a:xfrm>
            <a:off x="7845425" y="3595688"/>
            <a:ext cx="787400" cy="368300"/>
          </a:xfrm>
          <a:prstGeom prst="rect">
            <a:avLst/>
          </a:prstGeom>
          <a:noFill/>
          <a:ln w="9525">
            <a:noFill/>
          </a:ln>
        </p:spPr>
        <p:txBody>
          <a:bodyPr wrap="square" anchor="t">
            <a:spAutoFit/>
          </a:bodyPr>
          <a:lstStyle/>
          <a:p>
            <a:r>
              <a:rPr lang="en-US" altLang="zh-CN" b="1">
                <a:latin typeface="Arial" panose="020B0604020202020204" pitchFamily="34" charset="0"/>
                <a:ea typeface="SimSun" panose="02010600030101010101" pitchFamily="2" charset="-122"/>
              </a:rPr>
              <a:t>step2</a:t>
            </a:r>
          </a:p>
        </p:txBody>
      </p:sp>
      <p:sp>
        <p:nvSpPr>
          <p:cNvPr id="10258" name="文本框 1"/>
          <p:cNvSpPr txBox="1"/>
          <p:nvPr/>
        </p:nvSpPr>
        <p:spPr>
          <a:xfrm>
            <a:off x="5362575" y="4130675"/>
            <a:ext cx="2740025" cy="368300"/>
          </a:xfrm>
          <a:prstGeom prst="rect">
            <a:avLst/>
          </a:prstGeom>
          <a:noFill/>
          <a:ln w="9525">
            <a:noFill/>
          </a:ln>
        </p:spPr>
        <p:txBody>
          <a:bodyPr wrap="square" anchor="t">
            <a:spAutoFit/>
          </a:bodyPr>
          <a:lstStyle/>
          <a:p>
            <a:r>
              <a:rPr lang="en-US" altLang="zh-CN" b="1">
                <a:solidFill>
                  <a:srgbClr val="FF0000"/>
                </a:solidFill>
                <a:latin typeface="Times New Roman" panose="02020603050405020304" charset="0"/>
                <a:ea typeface="SimSun" panose="02010600030101010101" pitchFamily="2" charset="-122"/>
              </a:rPr>
              <a:t>Seller</a:t>
            </a:r>
            <a:r>
              <a:rPr lang="en-US" altLang="zh-CN">
                <a:latin typeface="Times New Roman" panose="02020603050405020304" charset="0"/>
                <a:ea typeface="SimSun" panose="02010600030101010101" pitchFamily="2" charset="-122"/>
              </a:rPr>
              <a:t>'s Alipay account</a:t>
            </a:r>
          </a:p>
        </p:txBody>
      </p:sp>
      <p:sp>
        <p:nvSpPr>
          <p:cNvPr id="3" name="圆角矩形 2"/>
          <p:cNvSpPr/>
          <p:nvPr/>
        </p:nvSpPr>
        <p:spPr>
          <a:xfrm>
            <a:off x="5362575" y="4130675"/>
            <a:ext cx="2559050" cy="3683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4" name="圆角矩形 3"/>
          <p:cNvSpPr/>
          <p:nvPr/>
        </p:nvSpPr>
        <p:spPr>
          <a:xfrm>
            <a:off x="5407025" y="4994275"/>
            <a:ext cx="2016125" cy="36036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5" name="上下箭头 4"/>
          <p:cNvSpPr/>
          <p:nvPr/>
        </p:nvSpPr>
        <p:spPr>
          <a:xfrm>
            <a:off x="6659563" y="4570413"/>
            <a:ext cx="144463" cy="311150"/>
          </a:xfrm>
          <a:prstGeom prst="upDownArrow">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0262" name="文本框 5"/>
          <p:cNvSpPr txBox="1"/>
          <p:nvPr/>
        </p:nvSpPr>
        <p:spPr>
          <a:xfrm>
            <a:off x="1295400" y="2677160"/>
            <a:ext cx="1885950" cy="645160"/>
          </a:xfrm>
          <a:prstGeom prst="rect">
            <a:avLst/>
          </a:prstGeom>
          <a:noFill/>
          <a:ln w="9525">
            <a:noFill/>
          </a:ln>
        </p:spPr>
        <p:txBody>
          <a:bodyPr wrap="square" anchor="t">
            <a:spAutoFit/>
          </a:bodyPr>
          <a:lstStyle/>
          <a:p>
            <a:r>
              <a:rPr lang="en-US" altLang="zh-CN" b="1">
                <a:solidFill>
                  <a:srgbClr val="FF0000"/>
                </a:solidFill>
                <a:latin typeface="Arial" panose="020B0604020202020204" pitchFamily="34" charset="0"/>
                <a:ea typeface="SimSun" panose="02010600030101010101" pitchFamily="2" charset="-122"/>
              </a:rPr>
              <a:t>Custome</a:t>
            </a:r>
            <a:r>
              <a:rPr lang="en-US" altLang="zh-CN">
                <a:solidFill>
                  <a:srgbClr val="FF0000"/>
                </a:solidFill>
                <a:latin typeface="Arial" panose="020B0604020202020204" pitchFamily="34" charset="0"/>
                <a:ea typeface="SimSun" panose="02010600030101010101" pitchFamily="2" charset="-122"/>
              </a:rPr>
              <a:t>r</a:t>
            </a:r>
            <a:r>
              <a:rPr lang="en-US" altLang="zh-CN">
                <a:latin typeface="Arial" panose="020B0604020202020204" pitchFamily="34" charset="0"/>
                <a:ea typeface="SimSun" panose="02010600030101010101" pitchFamily="2" charset="-122"/>
              </a:rPr>
              <a:t>'s Alipay acccount</a:t>
            </a:r>
          </a:p>
        </p:txBody>
      </p:sp>
      <p:sp>
        <p:nvSpPr>
          <p:cNvPr id="7" name="圆角矩形 6"/>
          <p:cNvSpPr/>
          <p:nvPr/>
        </p:nvSpPr>
        <p:spPr>
          <a:xfrm>
            <a:off x="250825" y="1196975"/>
            <a:ext cx="3457575" cy="4318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8" name="圆角矩形 7"/>
          <p:cNvSpPr/>
          <p:nvPr/>
        </p:nvSpPr>
        <p:spPr>
          <a:xfrm>
            <a:off x="1259840" y="2640965"/>
            <a:ext cx="1921510" cy="71691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9" name="圆角矩形 8"/>
          <p:cNvSpPr/>
          <p:nvPr/>
        </p:nvSpPr>
        <p:spPr>
          <a:xfrm>
            <a:off x="250825" y="4450080"/>
            <a:ext cx="2930525" cy="4318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0266" name="文本框 9"/>
          <p:cNvSpPr txBox="1"/>
          <p:nvPr/>
        </p:nvSpPr>
        <p:spPr>
          <a:xfrm>
            <a:off x="1666875" y="1920875"/>
            <a:ext cx="906463" cy="276225"/>
          </a:xfrm>
          <a:prstGeom prst="rect">
            <a:avLst/>
          </a:prstGeom>
          <a:noFill/>
          <a:ln w="9525">
            <a:noFill/>
          </a:ln>
        </p:spPr>
        <p:txBody>
          <a:bodyPr wrap="square" anchor="t">
            <a:spAutoFit/>
          </a:bodyPr>
          <a:lstStyle/>
          <a:p>
            <a:r>
              <a:rPr lang="en-US" altLang="zh-CN" sz="1200">
                <a:latin typeface="Arial" panose="020B0604020202020204" pitchFamily="34" charset="0"/>
                <a:ea typeface="SimSun" panose="02010600030101010101" pitchFamily="2" charset="-122"/>
              </a:rPr>
              <a:t>bind</a:t>
            </a:r>
          </a:p>
        </p:txBody>
      </p:sp>
      <p:sp>
        <p:nvSpPr>
          <p:cNvPr id="11" name="圆角矩形 10"/>
          <p:cNvSpPr/>
          <p:nvPr/>
        </p:nvSpPr>
        <p:spPr>
          <a:xfrm>
            <a:off x="5929313" y="3636963"/>
            <a:ext cx="490538" cy="23495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7" name="圆角矩形 16"/>
          <p:cNvSpPr/>
          <p:nvPr/>
        </p:nvSpPr>
        <p:spPr>
          <a:xfrm>
            <a:off x="1809115" y="3762058"/>
            <a:ext cx="411163" cy="25717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0269" name="文本框 20"/>
          <p:cNvSpPr txBox="1"/>
          <p:nvPr/>
        </p:nvSpPr>
        <p:spPr>
          <a:xfrm>
            <a:off x="1737360" y="3744913"/>
            <a:ext cx="906463" cy="274637"/>
          </a:xfrm>
          <a:prstGeom prst="rect">
            <a:avLst/>
          </a:prstGeom>
          <a:noFill/>
          <a:ln w="9525">
            <a:noFill/>
          </a:ln>
        </p:spPr>
        <p:txBody>
          <a:bodyPr wrap="square" anchor="t">
            <a:spAutoFit/>
          </a:bodyPr>
          <a:lstStyle/>
          <a:p>
            <a:r>
              <a:rPr lang="en-US" altLang="zh-CN" sz="1200">
                <a:latin typeface="Arial" panose="020B0604020202020204" pitchFamily="34" charset="0"/>
                <a:ea typeface="SimSun" panose="02010600030101010101" pitchFamily="2" charset="-122"/>
              </a:rPr>
              <a:t>bind</a:t>
            </a:r>
          </a:p>
        </p:txBody>
      </p:sp>
      <p:sp>
        <p:nvSpPr>
          <p:cNvPr id="10270" name="文本框 21"/>
          <p:cNvSpPr txBox="1"/>
          <p:nvPr/>
        </p:nvSpPr>
        <p:spPr>
          <a:xfrm>
            <a:off x="6729730" y="1288415"/>
            <a:ext cx="908050" cy="276225"/>
          </a:xfrm>
          <a:prstGeom prst="rect">
            <a:avLst/>
          </a:prstGeom>
          <a:noFill/>
          <a:ln w="9525">
            <a:noFill/>
          </a:ln>
        </p:spPr>
        <p:txBody>
          <a:bodyPr wrap="square" anchor="t">
            <a:spAutoFit/>
          </a:bodyPr>
          <a:lstStyle/>
          <a:p>
            <a:r>
              <a:rPr lang="en-US" altLang="zh-CN" sz="1200">
                <a:latin typeface="Arial" panose="020B0604020202020204" pitchFamily="34" charset="0"/>
                <a:ea typeface="SimSun" panose="02010600030101010101" pitchFamily="2" charset="-122"/>
              </a:rPr>
              <a:t>bind</a:t>
            </a:r>
            <a:endParaRPr lang="en-US" altLang="zh-CN">
              <a:latin typeface="Arial" panose="020B0604020202020204" pitchFamily="34" charset="0"/>
              <a:ea typeface="SimSun" panose="02010600030101010101" pitchFamily="2" charset="-122"/>
            </a:endParaRPr>
          </a:p>
        </p:txBody>
      </p:sp>
      <p:sp>
        <p:nvSpPr>
          <p:cNvPr id="23" name="圆角矩形 22"/>
          <p:cNvSpPr/>
          <p:nvPr/>
        </p:nvSpPr>
        <p:spPr>
          <a:xfrm>
            <a:off x="6804660" y="1274763"/>
            <a:ext cx="477838" cy="27463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24" name="圆角矩形 23"/>
          <p:cNvSpPr/>
          <p:nvPr/>
        </p:nvSpPr>
        <p:spPr>
          <a:xfrm>
            <a:off x="1685925" y="1922463"/>
            <a:ext cx="411163" cy="22701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25" name="圆角矩形 24"/>
          <p:cNvSpPr/>
          <p:nvPr/>
        </p:nvSpPr>
        <p:spPr>
          <a:xfrm>
            <a:off x="5929313" y="4570413"/>
            <a:ext cx="490538" cy="27622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10274" name="文本框 25"/>
          <p:cNvSpPr txBox="1"/>
          <p:nvPr/>
        </p:nvSpPr>
        <p:spPr>
          <a:xfrm>
            <a:off x="5915025" y="3595688"/>
            <a:ext cx="762000" cy="276225"/>
          </a:xfrm>
          <a:prstGeom prst="rect">
            <a:avLst/>
          </a:prstGeom>
          <a:noFill/>
          <a:ln w="9525">
            <a:noFill/>
          </a:ln>
        </p:spPr>
        <p:txBody>
          <a:bodyPr wrap="square" anchor="t">
            <a:spAutoFit/>
          </a:bodyPr>
          <a:lstStyle/>
          <a:p>
            <a:r>
              <a:rPr lang="en-US" altLang="zh-CN" sz="1200">
                <a:latin typeface="Arial" panose="020B0604020202020204" pitchFamily="34" charset="0"/>
                <a:ea typeface="SimSun" panose="02010600030101010101" pitchFamily="2" charset="-122"/>
              </a:rPr>
              <a:t>bind</a:t>
            </a:r>
          </a:p>
        </p:txBody>
      </p:sp>
      <p:sp>
        <p:nvSpPr>
          <p:cNvPr id="10275" name="文本框 26"/>
          <p:cNvSpPr txBox="1"/>
          <p:nvPr/>
        </p:nvSpPr>
        <p:spPr>
          <a:xfrm>
            <a:off x="5889625" y="4570413"/>
            <a:ext cx="695325" cy="276225"/>
          </a:xfrm>
          <a:prstGeom prst="rect">
            <a:avLst/>
          </a:prstGeom>
          <a:noFill/>
          <a:ln w="9525">
            <a:noFill/>
          </a:ln>
        </p:spPr>
        <p:txBody>
          <a:bodyPr wrap="square" anchor="t">
            <a:spAutoFit/>
          </a:bodyPr>
          <a:lstStyle/>
          <a:p>
            <a:r>
              <a:rPr lang="en-US" altLang="zh-CN" sz="1200">
                <a:latin typeface="Arial" panose="020B0604020202020204" pitchFamily="34" charset="0"/>
                <a:ea typeface="SimSun" panose="02010600030101010101" pitchFamily="2" charset="-122"/>
              </a:rPr>
              <a:t>bind</a:t>
            </a:r>
          </a:p>
        </p:txBody>
      </p:sp>
      <p:sp>
        <p:nvSpPr>
          <p:cNvPr id="2" name="文本框 1"/>
          <p:cNvSpPr txBox="1"/>
          <p:nvPr/>
        </p:nvSpPr>
        <p:spPr>
          <a:xfrm>
            <a:off x="733425" y="5712460"/>
            <a:ext cx="8444865" cy="922020"/>
          </a:xfrm>
          <a:prstGeom prst="rect">
            <a:avLst/>
          </a:prstGeom>
          <a:noFill/>
        </p:spPr>
        <p:txBody>
          <a:bodyPr wrap="square" rtlCol="0">
            <a:spAutoFit/>
          </a:bodyPr>
          <a:lstStyle/>
          <a:p>
            <a:r>
              <a:rPr lang="zh-CN" altLang="en-US">
                <a:sym typeface="+mn-ea"/>
              </a:rPr>
              <a:t>Security system</a:t>
            </a:r>
          </a:p>
          <a:p>
            <a:r>
              <a:rPr lang="en-US" altLang="zh-CN">
                <a:sym typeface="+mn-ea"/>
              </a:rPr>
              <a:t>This system will work every day.</a:t>
            </a:r>
          </a:p>
          <a:p>
            <a:r>
              <a:rPr lang="zh-CN" altLang="en-US"/>
              <a:t> </a:t>
            </a:r>
          </a:p>
        </p:txBody>
      </p:sp>
      <p:pic>
        <p:nvPicPr>
          <p:cNvPr id="6" name="图片 5" descr="143833435831834703"/>
          <p:cNvPicPr>
            <a:picLocks noChangeAspect="1"/>
          </p:cNvPicPr>
          <p:nvPr/>
        </p:nvPicPr>
        <p:blipFill>
          <a:blip r:embed="rId3"/>
          <a:srcRect l="36571" t="14423" r="35821" b="17747"/>
          <a:stretch>
            <a:fillRect/>
          </a:stretch>
        </p:blipFill>
        <p:spPr>
          <a:xfrm>
            <a:off x="203200" y="2256155"/>
            <a:ext cx="848360" cy="1398270"/>
          </a:xfrm>
          <a:prstGeom prst="rect">
            <a:avLst/>
          </a:prstGeom>
        </p:spPr>
      </p:pic>
      <p:sp>
        <p:nvSpPr>
          <p:cNvPr id="10" name="文本框 9"/>
          <p:cNvSpPr txBox="1"/>
          <p:nvPr/>
        </p:nvSpPr>
        <p:spPr>
          <a:xfrm>
            <a:off x="5362575" y="1717675"/>
            <a:ext cx="3979545" cy="398780"/>
          </a:xfrm>
          <a:prstGeom prst="rect">
            <a:avLst/>
          </a:prstGeom>
          <a:noFill/>
        </p:spPr>
        <p:txBody>
          <a:bodyPr wrap="square" rtlCol="0">
            <a:spAutoFit/>
          </a:bodyPr>
          <a:lstStyle/>
          <a:p>
            <a:r>
              <a:rPr lang="en-US" altLang="zh-CN" sz="2000" u="sng">
                <a:solidFill>
                  <a:srgbClr val="FF0000"/>
                </a:solidFill>
                <a:latin typeface="Times New Roman" panose="02020603050405020304" charset="0"/>
              </a:rPr>
              <a:t>the third payment platform</a:t>
            </a:r>
          </a:p>
        </p:txBody>
      </p:sp>
      <p:pic>
        <p:nvPicPr>
          <p:cNvPr id="21" name="图片 20" descr="bot-pic-for-blog"/>
          <p:cNvPicPr>
            <a:picLocks noChangeAspect="1"/>
          </p:cNvPicPr>
          <p:nvPr/>
        </p:nvPicPr>
        <p:blipFill>
          <a:blip r:embed="rId4"/>
          <a:srcRect l="10156" t="3850"/>
          <a:stretch>
            <a:fillRect/>
          </a:stretch>
        </p:blipFill>
        <p:spPr>
          <a:xfrm>
            <a:off x="7368540" y="4570730"/>
            <a:ext cx="1674495" cy="1280795"/>
          </a:xfrm>
          <a:prstGeom prst="rect">
            <a:avLst/>
          </a:prstGeom>
        </p:spPr>
      </p:pic>
      <p:sp>
        <p:nvSpPr>
          <p:cNvPr id="22" name="圆角矩形 21"/>
          <p:cNvSpPr/>
          <p:nvPr/>
        </p:nvSpPr>
        <p:spPr>
          <a:xfrm>
            <a:off x="251460" y="260985"/>
            <a:ext cx="2592705" cy="720090"/>
          </a:xfrm>
          <a:prstGeom prst="roundRect">
            <a:avLst/>
          </a:prstGeom>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5" name="组合 13"/>
          <p:cNvGrpSpPr/>
          <p:nvPr/>
        </p:nvGrpSpPr>
        <p:grpSpPr>
          <a:xfrm>
            <a:off x="595313" y="415925"/>
            <a:ext cx="974725" cy="1019175"/>
            <a:chOff x="4664917" y="4624217"/>
            <a:chExt cx="973635" cy="1017939"/>
          </a:xfrm>
        </p:grpSpPr>
        <p:sp>
          <p:nvSpPr>
            <p:cNvPr id="59" name="菱形 58"/>
            <p:cNvSpPr/>
            <p:nvPr>
              <p:custDataLst>
                <p:tags r:id="rId2"/>
              </p:custDataLst>
            </p:nvPr>
          </p:nvSpPr>
          <p:spPr>
            <a:xfrm>
              <a:off x="5077683" y="4751786"/>
              <a:ext cx="355787" cy="355787"/>
            </a:xfrm>
            <a:prstGeom prst="diamond">
              <a:avLst/>
            </a:prstGeom>
            <a:solidFill>
              <a:srgbClr val="B97B3D">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60" name="菱形 59"/>
            <p:cNvSpPr/>
            <p:nvPr>
              <p:custDataLst>
                <p:tags r:id="rId3"/>
              </p:custDataLst>
            </p:nvPr>
          </p:nvSpPr>
          <p:spPr>
            <a:xfrm>
              <a:off x="5077683" y="5157723"/>
              <a:ext cx="355787" cy="355787"/>
            </a:xfrm>
            <a:prstGeom prst="diamond">
              <a:avLst/>
            </a:prstGeom>
            <a:solidFill>
              <a:srgbClr val="B97B3D">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61" name="菱形 60"/>
            <p:cNvSpPr/>
            <p:nvPr>
              <p:custDataLst>
                <p:tags r:id="rId4"/>
              </p:custDataLst>
            </p:nvPr>
          </p:nvSpPr>
          <p:spPr>
            <a:xfrm>
              <a:off x="5282765" y="4955293"/>
              <a:ext cx="355787" cy="355787"/>
            </a:xfrm>
            <a:prstGeom prst="diamond">
              <a:avLst/>
            </a:prstGeom>
            <a:solidFill>
              <a:srgbClr val="B97B3D">
                <a:lumMod val="60000"/>
                <a:lumOff val="4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11269" name="任意多边形 61"/>
            <p:cNvSpPr/>
            <p:nvPr>
              <p:custDataLst>
                <p:tags r:id="rId5"/>
              </p:custDataLst>
            </p:nvPr>
          </p:nvSpPr>
          <p:spPr>
            <a:xfrm>
              <a:off x="4692232" y="4624217"/>
              <a:ext cx="536157" cy="1017939"/>
            </a:xfrm>
            <a:custGeom>
              <a:avLst/>
              <a:gdLst/>
              <a:ahLst/>
              <a:cxnLst>
                <a:cxn ang="0">
                  <a:pos x="27187" y="0"/>
                </a:cxn>
                <a:cxn ang="0">
                  <a:pos x="536157" y="508969"/>
                </a:cxn>
                <a:cxn ang="0">
                  <a:pos x="27187" y="1017939"/>
                </a:cxn>
                <a:cxn ang="0">
                  <a:pos x="0" y="990751"/>
                </a:cxn>
                <a:cxn ang="0">
                  <a:pos x="481781" y="508969"/>
                </a:cxn>
                <a:cxn ang="0">
                  <a:pos x="0" y="27187"/>
                </a:cxn>
              </a:cxnLst>
              <a:rect l="0" t="0" r="0" b="0"/>
              <a:pathLst>
                <a:path w="1902905" h="3612822">
                  <a:moveTo>
                    <a:pt x="96494" y="0"/>
                  </a:moveTo>
                  <a:lnTo>
                    <a:pt x="1902905" y="1806411"/>
                  </a:lnTo>
                  <a:lnTo>
                    <a:pt x="96494" y="3612822"/>
                  </a:lnTo>
                  <a:lnTo>
                    <a:pt x="0" y="3516328"/>
                  </a:lnTo>
                  <a:lnTo>
                    <a:pt x="1709917" y="1806411"/>
                  </a:lnTo>
                  <a:lnTo>
                    <a:pt x="0" y="96494"/>
                  </a:lnTo>
                  <a:close/>
                </a:path>
              </a:pathLst>
            </a:custGeom>
            <a:solidFill>
              <a:srgbClr val="F2E5D7"/>
            </a:solidFill>
            <a:ln w="9525">
              <a:noFill/>
            </a:ln>
          </p:spPr>
          <p:txBody>
            <a:bodyPr/>
            <a:lstStyle/>
            <a:p>
              <a:endParaRPr lang="zh-CN" altLang="en-US"/>
            </a:p>
          </p:txBody>
        </p:sp>
        <p:sp>
          <p:nvSpPr>
            <p:cNvPr id="11270" name="任意多边形 62"/>
            <p:cNvSpPr/>
            <p:nvPr>
              <p:custDataLst>
                <p:tags r:id="rId6"/>
              </p:custDataLst>
            </p:nvPr>
          </p:nvSpPr>
          <p:spPr>
            <a:xfrm>
              <a:off x="4664917" y="4624217"/>
              <a:ext cx="509096" cy="1017939"/>
            </a:xfrm>
            <a:custGeom>
              <a:avLst/>
              <a:gdLst>
                <a:gd name="txL" fmla="*/ 0 w 1806862"/>
                <a:gd name="txT" fmla="*/ 0 h 3612822"/>
                <a:gd name="txR" fmla="*/ 1806862 w 1806862"/>
                <a:gd name="txB" fmla="*/ 3612822 h 3612822"/>
              </a:gdLst>
              <a:ahLst/>
              <a:cxnLst>
                <a:cxn ang="0">
                  <a:pos x="127" y="0"/>
                </a:cxn>
                <a:cxn ang="0">
                  <a:pos x="509096" y="508969"/>
                </a:cxn>
                <a:cxn ang="0">
                  <a:pos x="127" y="1017939"/>
                </a:cxn>
                <a:cxn ang="0">
                  <a:pos x="0" y="1017811"/>
                </a:cxn>
                <a:cxn ang="0">
                  <a:pos x="0" y="127"/>
                </a:cxn>
              </a:cxnLst>
              <a:rect l="txL" t="txT" r="txR" b="txB"/>
              <a:pathLst>
                <a:path w="1806862" h="3612822">
                  <a:moveTo>
                    <a:pt x="451" y="0"/>
                  </a:moveTo>
                  <a:lnTo>
                    <a:pt x="1806862" y="1806411"/>
                  </a:lnTo>
                  <a:lnTo>
                    <a:pt x="451" y="3612822"/>
                  </a:lnTo>
                  <a:lnTo>
                    <a:pt x="0" y="3612371"/>
                  </a:lnTo>
                  <a:lnTo>
                    <a:pt x="0" y="451"/>
                  </a:lnTo>
                  <a:close/>
                </a:path>
              </a:pathLst>
            </a:custGeom>
            <a:solidFill>
              <a:srgbClr val="B97B3D"/>
            </a:solidFill>
            <a:ln w="9525">
              <a:noFill/>
            </a:ln>
          </p:spPr>
          <p:txBody>
            <a:bodyPr wrap="square" lIns="91440" tIns="45720" rIns="252000" bIns="45720" anchor="ctr"/>
            <a:lstStyle/>
            <a:p>
              <a:pPr algn="ctr"/>
              <a:r>
                <a:rPr lang="en-US" altLang="zh-CN" sz="2800" dirty="0">
                  <a:solidFill>
                    <a:srgbClr val="FFFFFF"/>
                  </a:solidFill>
                  <a:latin typeface="Arial" panose="020B0604020202020204" pitchFamily="34" charset="0"/>
                  <a:ea typeface="SimSun" panose="02010600030101010101" pitchFamily="2" charset="-122"/>
                  <a:sym typeface="Arial" panose="020B0604020202020204" pitchFamily="34" charset="0"/>
                </a:rPr>
                <a:t>C</a:t>
              </a:r>
              <a:endParaRPr lang="zh-CN" altLang="en-US" sz="2800" dirty="0" err="1">
                <a:solidFill>
                  <a:srgbClr val="FFFFFF"/>
                </a:solidFill>
                <a:latin typeface="Arial" panose="020B0604020202020204" pitchFamily="34" charset="0"/>
                <a:ea typeface="SimSun" panose="02010600030101010101" pitchFamily="2" charset="-122"/>
                <a:sym typeface="Arial" panose="020B0604020202020204" pitchFamily="34" charset="0"/>
              </a:endParaRPr>
            </a:p>
          </p:txBody>
        </p:sp>
      </p:grpSp>
      <p:sp>
        <p:nvSpPr>
          <p:cNvPr id="11271" name="矩形 51"/>
          <p:cNvSpPr/>
          <p:nvPr>
            <p:custDataLst>
              <p:tags r:id="rId1"/>
            </p:custDataLst>
          </p:nvPr>
        </p:nvSpPr>
        <p:spPr>
          <a:xfrm>
            <a:off x="1655763" y="641350"/>
            <a:ext cx="4303712" cy="461963"/>
          </a:xfrm>
          <a:prstGeom prst="rect">
            <a:avLst/>
          </a:prstGeom>
          <a:noFill/>
          <a:ln w="9525">
            <a:noFill/>
          </a:ln>
        </p:spPr>
        <p:txBody>
          <a:bodyPr wrap="square" anchor="b"/>
          <a:lstStyle/>
          <a:p>
            <a:r>
              <a:rPr lang="en-US" altLang="zh-CN" sz="2000">
                <a:latin typeface="Times New Roman" panose="02020603050405020304" charset="0"/>
                <a:ea typeface="SimSun" panose="02010600030101010101" pitchFamily="2" charset="-122"/>
              </a:rPr>
              <a:t>Matters need attention</a:t>
            </a:r>
          </a:p>
        </p:txBody>
      </p:sp>
      <p:sp>
        <p:nvSpPr>
          <p:cNvPr id="11272" name="文本框 1"/>
          <p:cNvSpPr txBox="1"/>
          <p:nvPr/>
        </p:nvSpPr>
        <p:spPr>
          <a:xfrm>
            <a:off x="390525" y="1435100"/>
            <a:ext cx="8362950" cy="922338"/>
          </a:xfrm>
          <a:prstGeom prst="rect">
            <a:avLst/>
          </a:prstGeom>
          <a:noFill/>
          <a:ln w="9525">
            <a:noFill/>
          </a:ln>
        </p:spPr>
        <p:txBody>
          <a:bodyPr wrap="square" anchor="t">
            <a:spAutoFit/>
          </a:bodyPr>
          <a:lstStyle/>
          <a:p>
            <a:r>
              <a:rPr lang="en-US" altLang="zh-CN">
                <a:latin typeface="Arial" panose="020B0604020202020204" pitchFamily="34" charset="0"/>
                <a:ea typeface="SimSun" panose="02010600030101010101" pitchFamily="2" charset="-122"/>
              </a:rPr>
              <a:t>Some products can not be uploaded on the taobao online shop:</a:t>
            </a:r>
          </a:p>
          <a:p>
            <a:r>
              <a:rPr lang="en-US" altLang="zh-CN">
                <a:latin typeface="Arial" panose="020B0604020202020204" pitchFamily="34" charset="0"/>
                <a:ea typeface="SimSun" panose="02010600030101010101" pitchFamily="2" charset="-122"/>
              </a:rPr>
              <a:t>Medicine and health care products. for example:</a:t>
            </a:r>
          </a:p>
          <a:p>
            <a:endParaRPr lang="en-US" altLang="zh-CN">
              <a:latin typeface="Arial" panose="020B0604020202020204" pitchFamily="34" charset="0"/>
              <a:ea typeface="SimSun" panose="02010600030101010101" pitchFamily="2" charset="-122"/>
            </a:endParaRPr>
          </a:p>
        </p:txBody>
      </p:sp>
      <p:pic>
        <p:nvPicPr>
          <p:cNvPr id="11273" name="图片 2" descr="070202"/>
          <p:cNvPicPr>
            <a:picLocks noChangeAspect="1"/>
          </p:cNvPicPr>
          <p:nvPr/>
        </p:nvPicPr>
        <p:blipFill>
          <a:blip r:embed="rId8"/>
          <a:stretch>
            <a:fillRect/>
          </a:stretch>
        </p:blipFill>
        <p:spPr>
          <a:xfrm>
            <a:off x="2449513" y="2300288"/>
            <a:ext cx="1876425" cy="1876425"/>
          </a:xfrm>
          <a:prstGeom prst="rect">
            <a:avLst/>
          </a:prstGeom>
          <a:noFill/>
          <a:ln w="9525">
            <a:noFill/>
          </a:ln>
        </p:spPr>
      </p:pic>
      <p:pic>
        <p:nvPicPr>
          <p:cNvPr id="11274" name="图片 3" descr="070203"/>
          <p:cNvPicPr>
            <a:picLocks noChangeAspect="1"/>
          </p:cNvPicPr>
          <p:nvPr/>
        </p:nvPicPr>
        <p:blipFill>
          <a:blip r:embed="rId9"/>
          <a:stretch>
            <a:fillRect/>
          </a:stretch>
        </p:blipFill>
        <p:spPr>
          <a:xfrm>
            <a:off x="457200" y="2300288"/>
            <a:ext cx="1876425" cy="1876425"/>
          </a:xfrm>
          <a:prstGeom prst="rect">
            <a:avLst/>
          </a:prstGeom>
          <a:noFill/>
          <a:ln w="9525">
            <a:noFill/>
          </a:ln>
        </p:spPr>
      </p:pic>
      <p:pic>
        <p:nvPicPr>
          <p:cNvPr id="11275" name="图片 4" descr="200101"/>
          <p:cNvPicPr>
            <a:picLocks noChangeAspect="1"/>
          </p:cNvPicPr>
          <p:nvPr/>
        </p:nvPicPr>
        <p:blipFill>
          <a:blip r:embed="rId10"/>
          <a:stretch>
            <a:fillRect/>
          </a:stretch>
        </p:blipFill>
        <p:spPr>
          <a:xfrm>
            <a:off x="4429125" y="2300288"/>
            <a:ext cx="1917700" cy="1916112"/>
          </a:xfrm>
          <a:prstGeom prst="rect">
            <a:avLst/>
          </a:prstGeom>
          <a:noFill/>
          <a:ln w="9525">
            <a:noFill/>
          </a:ln>
        </p:spPr>
      </p:pic>
      <p:pic>
        <p:nvPicPr>
          <p:cNvPr id="11276" name="图片 5" descr="090109"/>
          <p:cNvPicPr>
            <a:picLocks noChangeAspect="1"/>
          </p:cNvPicPr>
          <p:nvPr/>
        </p:nvPicPr>
        <p:blipFill>
          <a:blip r:embed="rId11"/>
          <a:stretch>
            <a:fillRect/>
          </a:stretch>
        </p:blipFill>
        <p:spPr>
          <a:xfrm>
            <a:off x="6311900" y="2300288"/>
            <a:ext cx="1916113" cy="1916112"/>
          </a:xfrm>
          <a:prstGeom prst="rect">
            <a:avLst/>
          </a:prstGeom>
          <a:noFill/>
          <a:ln w="9525">
            <a:noFill/>
          </a:ln>
        </p:spPr>
      </p:pic>
      <p:pic>
        <p:nvPicPr>
          <p:cNvPr id="7" name="图片 6" descr="160101"/>
          <p:cNvPicPr>
            <a:picLocks noChangeAspect="1"/>
          </p:cNvPicPr>
          <p:nvPr/>
        </p:nvPicPr>
        <p:blipFill>
          <a:blip r:embed="rId12"/>
          <a:srcRect l="7938" t="30062" r="4646" b="25042"/>
          <a:stretch>
            <a:fillRect/>
          </a:stretch>
        </p:blipFill>
        <p:spPr>
          <a:xfrm>
            <a:off x="457835" y="4295775"/>
            <a:ext cx="2664460" cy="1368425"/>
          </a:xfrm>
          <a:prstGeom prst="can">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89" name="组合 14"/>
          <p:cNvGrpSpPr/>
          <p:nvPr/>
        </p:nvGrpSpPr>
        <p:grpSpPr>
          <a:xfrm>
            <a:off x="549275" y="338138"/>
            <a:ext cx="973138" cy="1017587"/>
            <a:chOff x="2796212" y="3103652"/>
            <a:chExt cx="973635" cy="1017939"/>
          </a:xfrm>
        </p:grpSpPr>
        <p:sp>
          <p:nvSpPr>
            <p:cNvPr id="17" name="菱形 16"/>
            <p:cNvSpPr/>
            <p:nvPr>
              <p:custDataLst>
                <p:tags r:id="rId2"/>
              </p:custDataLst>
            </p:nvPr>
          </p:nvSpPr>
          <p:spPr>
            <a:xfrm>
              <a:off x="3208978" y="3231221"/>
              <a:ext cx="355787" cy="355787"/>
            </a:xfrm>
            <a:prstGeom prst="diamond">
              <a:avLst/>
            </a:prstGeom>
            <a:solidFill>
              <a:srgbClr val="6F8587">
                <a:lumMod val="20000"/>
                <a:lumOff val="80000"/>
              </a:srgbClr>
            </a:solidFill>
            <a:ln w="28575" cmpd="sng">
              <a:solidFill>
                <a:schemeClr val="bg1"/>
              </a:solidFill>
              <a:prstDash val="solid"/>
            </a:ln>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18" name="菱形 17"/>
            <p:cNvSpPr/>
            <p:nvPr>
              <p:custDataLst>
                <p:tags r:id="rId3"/>
              </p:custDataLst>
            </p:nvPr>
          </p:nvSpPr>
          <p:spPr>
            <a:xfrm>
              <a:off x="3208978" y="3637158"/>
              <a:ext cx="355787" cy="355787"/>
            </a:xfrm>
            <a:prstGeom prst="diamond">
              <a:avLst/>
            </a:prstGeom>
            <a:solidFill>
              <a:srgbClr val="6F8587">
                <a:lumMod val="20000"/>
                <a:lumOff val="80000"/>
              </a:srgbClr>
            </a:solidFill>
            <a:ln w="28575" cmpd="sng">
              <a:solidFill>
                <a:schemeClr val="bg1"/>
              </a:solidFill>
              <a:prstDash val="solid"/>
            </a:ln>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19" name="菱形 18"/>
            <p:cNvSpPr/>
            <p:nvPr>
              <p:custDataLst>
                <p:tags r:id="rId4"/>
              </p:custDataLst>
            </p:nvPr>
          </p:nvSpPr>
          <p:spPr>
            <a:xfrm>
              <a:off x="3414060" y="3434728"/>
              <a:ext cx="355787" cy="355787"/>
            </a:xfrm>
            <a:prstGeom prst="diamond">
              <a:avLst/>
            </a:prstGeom>
            <a:solidFill>
              <a:srgbClr val="6F8587">
                <a:lumMod val="60000"/>
                <a:lumOff val="40000"/>
              </a:srgbClr>
            </a:solidFill>
            <a:ln w="28575" cmpd="sng">
              <a:solidFill>
                <a:schemeClr val="bg1"/>
              </a:solidFill>
              <a:prstDash val="solid"/>
            </a:ln>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12293" name="任意多边形 19"/>
            <p:cNvSpPr/>
            <p:nvPr>
              <p:custDataLst>
                <p:tags r:id="rId5"/>
              </p:custDataLst>
            </p:nvPr>
          </p:nvSpPr>
          <p:spPr>
            <a:xfrm>
              <a:off x="2823527" y="3103652"/>
              <a:ext cx="536157" cy="1017939"/>
            </a:xfrm>
            <a:custGeom>
              <a:avLst/>
              <a:gdLst/>
              <a:ahLst/>
              <a:cxnLst>
                <a:cxn ang="0">
                  <a:pos x="27187" y="0"/>
                </a:cxn>
                <a:cxn ang="0">
                  <a:pos x="536157" y="508969"/>
                </a:cxn>
                <a:cxn ang="0">
                  <a:pos x="27187" y="1017939"/>
                </a:cxn>
                <a:cxn ang="0">
                  <a:pos x="0" y="990751"/>
                </a:cxn>
                <a:cxn ang="0">
                  <a:pos x="481781" y="508969"/>
                </a:cxn>
                <a:cxn ang="0">
                  <a:pos x="0" y="27187"/>
                </a:cxn>
              </a:cxnLst>
              <a:rect l="0" t="0" r="0" b="0"/>
              <a:pathLst>
                <a:path w="1902905" h="3612822">
                  <a:moveTo>
                    <a:pt x="96494" y="0"/>
                  </a:moveTo>
                  <a:lnTo>
                    <a:pt x="1902905" y="1806411"/>
                  </a:lnTo>
                  <a:lnTo>
                    <a:pt x="96494" y="3612822"/>
                  </a:lnTo>
                  <a:lnTo>
                    <a:pt x="0" y="3516328"/>
                  </a:lnTo>
                  <a:lnTo>
                    <a:pt x="1709917" y="1806411"/>
                  </a:lnTo>
                  <a:lnTo>
                    <a:pt x="0" y="96494"/>
                  </a:lnTo>
                  <a:close/>
                </a:path>
              </a:pathLst>
            </a:custGeom>
            <a:solidFill>
              <a:srgbClr val="E2E7E7"/>
            </a:solidFill>
            <a:ln w="28575" cap="flat" cmpd="sng">
              <a:solidFill>
                <a:schemeClr val="bg1"/>
              </a:solidFill>
              <a:prstDash val="solid"/>
              <a:round/>
              <a:headEnd type="none" w="med" len="med"/>
              <a:tailEnd type="none" w="med" len="med"/>
            </a:ln>
          </p:spPr>
          <p:txBody>
            <a:bodyPr/>
            <a:lstStyle/>
            <a:p>
              <a:endParaRPr lang="zh-CN" altLang="en-US"/>
            </a:p>
          </p:txBody>
        </p:sp>
        <p:sp>
          <p:nvSpPr>
            <p:cNvPr id="12294" name="任意多边形 20"/>
            <p:cNvSpPr/>
            <p:nvPr>
              <p:custDataLst>
                <p:tags r:id="rId6"/>
              </p:custDataLst>
            </p:nvPr>
          </p:nvSpPr>
          <p:spPr>
            <a:xfrm>
              <a:off x="2796212" y="3103652"/>
              <a:ext cx="509096" cy="1017939"/>
            </a:xfrm>
            <a:custGeom>
              <a:avLst/>
              <a:gdLst>
                <a:gd name="txL" fmla="*/ 0 w 1806862"/>
                <a:gd name="txT" fmla="*/ 0 h 3612822"/>
                <a:gd name="txR" fmla="*/ 1806862 w 1806862"/>
                <a:gd name="txB" fmla="*/ 3612822 h 3612822"/>
              </a:gdLst>
              <a:ahLst/>
              <a:cxnLst>
                <a:cxn ang="0">
                  <a:pos x="127" y="0"/>
                </a:cxn>
                <a:cxn ang="0">
                  <a:pos x="509096" y="508969"/>
                </a:cxn>
                <a:cxn ang="0">
                  <a:pos x="127" y="1017939"/>
                </a:cxn>
                <a:cxn ang="0">
                  <a:pos x="0" y="1017811"/>
                </a:cxn>
                <a:cxn ang="0">
                  <a:pos x="0" y="127"/>
                </a:cxn>
              </a:cxnLst>
              <a:rect l="txL" t="txT" r="txR" b="txB"/>
              <a:pathLst>
                <a:path w="1806862" h="3612822">
                  <a:moveTo>
                    <a:pt x="451" y="0"/>
                  </a:moveTo>
                  <a:lnTo>
                    <a:pt x="1806862" y="1806411"/>
                  </a:lnTo>
                  <a:lnTo>
                    <a:pt x="451" y="3612822"/>
                  </a:lnTo>
                  <a:lnTo>
                    <a:pt x="0" y="3612371"/>
                  </a:lnTo>
                  <a:lnTo>
                    <a:pt x="0" y="451"/>
                  </a:lnTo>
                  <a:close/>
                </a:path>
              </a:pathLst>
            </a:custGeom>
            <a:solidFill>
              <a:srgbClr val="6F8587"/>
            </a:solidFill>
            <a:ln w="28575" cap="flat" cmpd="sng">
              <a:solidFill>
                <a:schemeClr val="bg1"/>
              </a:solidFill>
              <a:prstDash val="solid"/>
              <a:round/>
              <a:headEnd type="none" w="med" len="med"/>
              <a:tailEnd type="none" w="med" len="med"/>
            </a:ln>
          </p:spPr>
          <p:txBody>
            <a:bodyPr wrap="square" lIns="91440" tIns="45720" rIns="252000" bIns="45720" anchor="ctr"/>
            <a:lstStyle/>
            <a:p>
              <a:pPr algn="ctr"/>
              <a:r>
                <a:rPr lang="en-US" altLang="zh-CN" sz="2800" dirty="0">
                  <a:solidFill>
                    <a:srgbClr val="FFFFFF"/>
                  </a:solidFill>
                  <a:latin typeface="Arial" panose="020B0604020202020204" pitchFamily="34" charset="0"/>
                  <a:ea typeface="SimSun" panose="02010600030101010101" pitchFamily="2" charset="-122"/>
                  <a:sym typeface="Arial" panose="020B0604020202020204" pitchFamily="34" charset="0"/>
                </a:rPr>
                <a:t>D</a:t>
              </a:r>
              <a:endParaRPr lang="en-US" altLang="zh-CN" sz="2800" dirty="0" err="1">
                <a:solidFill>
                  <a:srgbClr val="FFFFFF"/>
                </a:solidFill>
                <a:latin typeface="Arial" panose="020B0604020202020204" pitchFamily="34" charset="0"/>
                <a:ea typeface="SimSun" panose="02010600030101010101" pitchFamily="2" charset="-122"/>
                <a:sym typeface="Arial" panose="020B0604020202020204" pitchFamily="34" charset="0"/>
              </a:endParaRPr>
            </a:p>
          </p:txBody>
        </p:sp>
      </p:grpSp>
      <p:sp>
        <p:nvSpPr>
          <p:cNvPr id="12295" name="矩形 21"/>
          <p:cNvSpPr/>
          <p:nvPr>
            <p:custDataLst>
              <p:tags r:id="rId1"/>
            </p:custDataLst>
          </p:nvPr>
        </p:nvSpPr>
        <p:spPr>
          <a:xfrm>
            <a:off x="1521778" y="669290"/>
            <a:ext cx="4402137" cy="355600"/>
          </a:xfrm>
          <a:prstGeom prst="rect">
            <a:avLst/>
          </a:prstGeom>
          <a:noFill/>
          <a:ln w="9525">
            <a:noFill/>
          </a:ln>
        </p:spPr>
        <p:txBody>
          <a:bodyPr wrap="square" anchor="b"/>
          <a:lstStyle/>
          <a:p>
            <a:r>
              <a:rPr lang="en-US" altLang="zh-CN" sz="2000">
                <a:latin typeface="Times New Roman" panose="02020603050405020304" charset="0"/>
                <a:ea typeface="SimSun" panose="02010600030101010101" pitchFamily="2" charset="-122"/>
              </a:rPr>
              <a:t>Successful example</a:t>
            </a:r>
            <a:endParaRPr lang="en-US" altLang="zh-CN" sz="2000">
              <a:latin typeface="Times New Roman" panose="02020603050405020304" charset="0"/>
              <a:ea typeface="SimSun" panose="02010600030101010101" pitchFamily="2" charset="-122"/>
              <a:sym typeface="SimSun" panose="02010600030101010101" pitchFamily="2" charset="-122"/>
            </a:endParaRPr>
          </a:p>
        </p:txBody>
      </p:sp>
      <p:pic>
        <p:nvPicPr>
          <p:cNvPr id="12296" name="图片 1" descr="E:\工作\Capture.PNGHH.PNGCapture.PNGHH"/>
          <p:cNvPicPr>
            <a:picLocks noChangeAspect="1"/>
          </p:cNvPicPr>
          <p:nvPr/>
        </p:nvPicPr>
        <p:blipFill>
          <a:blip r:embed="rId8"/>
          <a:stretch>
            <a:fillRect/>
          </a:stretch>
        </p:blipFill>
        <p:spPr>
          <a:xfrm>
            <a:off x="896938" y="1466850"/>
            <a:ext cx="7350125" cy="3924300"/>
          </a:xfrm>
          <a:prstGeom prst="rect">
            <a:avLst/>
          </a:prstGeom>
          <a:noFill/>
          <a:ln w="9525">
            <a:noFill/>
          </a:ln>
        </p:spPr>
      </p:pic>
      <p:sp>
        <p:nvSpPr>
          <p:cNvPr id="3" name="椭圆 2"/>
          <p:cNvSpPr/>
          <p:nvPr/>
        </p:nvSpPr>
        <p:spPr>
          <a:xfrm>
            <a:off x="962025" y="2295525"/>
            <a:ext cx="1800225" cy="50323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2" name="文本框 1"/>
          <p:cNvSpPr txBox="1"/>
          <p:nvPr/>
        </p:nvSpPr>
        <p:spPr>
          <a:xfrm>
            <a:off x="348615" y="5725160"/>
            <a:ext cx="8448040" cy="368300"/>
          </a:xfrm>
          <a:prstGeom prst="rect">
            <a:avLst/>
          </a:prstGeom>
          <a:noFill/>
        </p:spPr>
        <p:txBody>
          <a:bodyPr wrap="square" rtlCol="0">
            <a:spAutoFit/>
          </a:bodyPr>
          <a:lstStyle/>
          <a:p>
            <a:r>
              <a:rPr lang="zh-CN" altLang="en-US">
                <a:latin typeface="Times New Roman" panose="02020603050405020304" charset="0"/>
              </a:rPr>
              <a:t>https://myseller.taobao.com/home.htm?spm=a1z38n.10677092.header.2.9f61565XB8ZFc</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标题 1"/>
          <p:cNvSpPr>
            <a:spLocks noGrp="1"/>
          </p:cNvSpPr>
          <p:nvPr>
            <p:ph type="title"/>
          </p:nvPr>
        </p:nvSpPr>
        <p:spPr/>
        <p:txBody>
          <a:bodyPr anchor="ctr"/>
          <a:lstStyle/>
          <a:p>
            <a:endParaRPr lang="zh-CN" altLang="en-US"/>
          </a:p>
        </p:txBody>
      </p:sp>
      <p:pic>
        <p:nvPicPr>
          <p:cNvPr id="13314" name="内容占位符 3" descr="CaptureZ"/>
          <p:cNvPicPr>
            <a:picLocks noGrp="1" noChangeAspect="1"/>
          </p:cNvPicPr>
          <p:nvPr>
            <p:ph idx="1"/>
          </p:nvPr>
        </p:nvPicPr>
        <p:blipFill>
          <a:blip r:embed="rId2"/>
          <a:stretch>
            <a:fillRect/>
          </a:stretch>
        </p:blipFill>
        <p:spPr>
          <a:xfrm>
            <a:off x="457200" y="274955"/>
            <a:ext cx="8472805" cy="5789930"/>
          </a:xfr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标题 1"/>
          <p:cNvSpPr>
            <a:spLocks noGrp="1"/>
          </p:cNvSpPr>
          <p:nvPr>
            <p:ph type="title"/>
          </p:nvPr>
        </p:nvSpPr>
        <p:spPr/>
        <p:txBody>
          <a:bodyPr anchor="ctr"/>
          <a:lstStyle/>
          <a:p>
            <a:endParaRPr lang="zh-CN" altLang="en-US"/>
          </a:p>
        </p:txBody>
      </p:sp>
      <p:pic>
        <p:nvPicPr>
          <p:cNvPr id="14338" name="内容占位符 3" descr="CaptureD"/>
          <p:cNvPicPr>
            <a:picLocks noGrp="1" noChangeAspect="1"/>
          </p:cNvPicPr>
          <p:nvPr>
            <p:ph idx="1"/>
          </p:nvPr>
        </p:nvPicPr>
        <p:blipFill>
          <a:blip r:embed="rId2"/>
          <a:stretch>
            <a:fillRect/>
          </a:stretch>
        </p:blipFill>
        <p:spPr>
          <a:xfrm>
            <a:off x="304800" y="538480"/>
            <a:ext cx="8534400" cy="5354320"/>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标题 1"/>
          <p:cNvSpPr>
            <a:spLocks noGrp="1"/>
          </p:cNvSpPr>
          <p:nvPr>
            <p:ph type="title"/>
          </p:nvPr>
        </p:nvSpPr>
        <p:spPr/>
        <p:txBody>
          <a:bodyPr anchor="ctr"/>
          <a:lstStyle/>
          <a:p>
            <a:endParaRPr lang="zh-CN" altLang="en-US"/>
          </a:p>
        </p:txBody>
      </p:sp>
      <p:pic>
        <p:nvPicPr>
          <p:cNvPr id="15362" name="内容占位符 3" descr="CaptureS"/>
          <p:cNvPicPr>
            <a:picLocks noGrp="1" noChangeAspect="1"/>
          </p:cNvPicPr>
          <p:nvPr>
            <p:ph idx="1"/>
          </p:nvPr>
        </p:nvPicPr>
        <p:blipFill>
          <a:blip r:embed="rId2"/>
          <a:stretch>
            <a:fillRect/>
          </a:stretch>
        </p:blipFill>
        <p:spPr>
          <a:xfrm>
            <a:off x="62230" y="274955"/>
            <a:ext cx="8229600" cy="5621655"/>
          </a:xfr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标题 1"/>
          <p:cNvSpPr>
            <a:spLocks noGrp="1"/>
          </p:cNvSpPr>
          <p:nvPr>
            <p:ph type="title"/>
          </p:nvPr>
        </p:nvSpPr>
        <p:spPr/>
        <p:txBody>
          <a:bodyPr anchor="ctr"/>
          <a:lstStyle/>
          <a:p>
            <a:endParaRPr lang="zh-CN" altLang="en-US"/>
          </a:p>
        </p:txBody>
      </p:sp>
      <p:pic>
        <p:nvPicPr>
          <p:cNvPr id="16386" name="内容占位符 3" descr="CaptureV"/>
          <p:cNvPicPr>
            <a:picLocks noGrp="1" noChangeAspect="1"/>
          </p:cNvPicPr>
          <p:nvPr>
            <p:ph idx="1"/>
          </p:nvPr>
        </p:nvPicPr>
        <p:blipFill>
          <a:blip r:embed="rId2"/>
          <a:stretch>
            <a:fillRect/>
          </a:stretch>
        </p:blipFill>
        <p:spPr>
          <a:xfrm>
            <a:off x="377825" y="405130"/>
            <a:ext cx="8229600" cy="5479415"/>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3" name="组合 10"/>
          <p:cNvGrpSpPr/>
          <p:nvPr/>
        </p:nvGrpSpPr>
        <p:grpSpPr>
          <a:xfrm>
            <a:off x="411163" y="1212850"/>
            <a:ext cx="973137" cy="1019175"/>
            <a:chOff x="927506" y="1583088"/>
            <a:chExt cx="973635" cy="1017939"/>
          </a:xfrm>
        </p:grpSpPr>
        <p:sp>
          <p:nvSpPr>
            <p:cNvPr id="6" name="菱形 5"/>
            <p:cNvSpPr/>
            <p:nvPr>
              <p:custDataLst>
                <p:tags r:id="rId20"/>
              </p:custDataLst>
            </p:nvPr>
          </p:nvSpPr>
          <p:spPr>
            <a:xfrm>
              <a:off x="1340272" y="1710657"/>
              <a:ext cx="355787" cy="355787"/>
            </a:xfrm>
            <a:prstGeom prst="diamond">
              <a:avLst/>
            </a:prstGeom>
            <a:solidFill>
              <a:srgbClr val="8C7B70">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7" name="菱形 6"/>
            <p:cNvSpPr/>
            <p:nvPr>
              <p:custDataLst>
                <p:tags r:id="rId21"/>
              </p:custDataLst>
            </p:nvPr>
          </p:nvSpPr>
          <p:spPr>
            <a:xfrm>
              <a:off x="1340272" y="2116594"/>
              <a:ext cx="355787" cy="355787"/>
            </a:xfrm>
            <a:prstGeom prst="diamond">
              <a:avLst/>
            </a:prstGeom>
            <a:solidFill>
              <a:srgbClr val="8C7B70">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8" name="菱形 7"/>
            <p:cNvSpPr/>
            <p:nvPr>
              <p:custDataLst>
                <p:tags r:id="rId22"/>
              </p:custDataLst>
            </p:nvPr>
          </p:nvSpPr>
          <p:spPr>
            <a:xfrm>
              <a:off x="1545354" y="1914164"/>
              <a:ext cx="355787" cy="355787"/>
            </a:xfrm>
            <a:prstGeom prst="diamond">
              <a:avLst/>
            </a:prstGeom>
            <a:solidFill>
              <a:srgbClr val="8C7B70">
                <a:lumMod val="60000"/>
                <a:lumOff val="4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3077" name="任意多边形 8"/>
            <p:cNvSpPr/>
            <p:nvPr>
              <p:custDataLst>
                <p:tags r:id="rId23"/>
              </p:custDataLst>
            </p:nvPr>
          </p:nvSpPr>
          <p:spPr>
            <a:xfrm>
              <a:off x="954821" y="1583088"/>
              <a:ext cx="536157" cy="1017939"/>
            </a:xfrm>
            <a:custGeom>
              <a:avLst/>
              <a:gdLst/>
              <a:ahLst/>
              <a:cxnLst>
                <a:cxn ang="0">
                  <a:pos x="27187" y="0"/>
                </a:cxn>
                <a:cxn ang="0">
                  <a:pos x="536157" y="508969"/>
                </a:cxn>
                <a:cxn ang="0">
                  <a:pos x="27187" y="1017939"/>
                </a:cxn>
                <a:cxn ang="0">
                  <a:pos x="0" y="990751"/>
                </a:cxn>
                <a:cxn ang="0">
                  <a:pos x="481781" y="508969"/>
                </a:cxn>
                <a:cxn ang="0">
                  <a:pos x="0" y="27187"/>
                </a:cxn>
              </a:cxnLst>
              <a:rect l="0" t="0" r="0" b="0"/>
              <a:pathLst>
                <a:path w="1902905" h="3612822">
                  <a:moveTo>
                    <a:pt x="96494" y="0"/>
                  </a:moveTo>
                  <a:lnTo>
                    <a:pt x="1902905" y="1806411"/>
                  </a:lnTo>
                  <a:lnTo>
                    <a:pt x="96494" y="3612822"/>
                  </a:lnTo>
                  <a:lnTo>
                    <a:pt x="0" y="3516328"/>
                  </a:lnTo>
                  <a:lnTo>
                    <a:pt x="1709917" y="1806411"/>
                  </a:lnTo>
                  <a:lnTo>
                    <a:pt x="0" y="96494"/>
                  </a:lnTo>
                  <a:close/>
                </a:path>
              </a:pathLst>
            </a:custGeom>
            <a:solidFill>
              <a:srgbClr val="E8E5E2"/>
            </a:solidFill>
            <a:ln w="9525">
              <a:noFill/>
            </a:ln>
          </p:spPr>
          <p:txBody>
            <a:bodyPr/>
            <a:lstStyle/>
            <a:p>
              <a:endParaRPr lang="zh-CN" altLang="en-US"/>
            </a:p>
          </p:txBody>
        </p:sp>
        <p:sp>
          <p:nvSpPr>
            <p:cNvPr id="3078" name="任意多边形 3"/>
            <p:cNvSpPr/>
            <p:nvPr>
              <p:custDataLst>
                <p:tags r:id="rId24"/>
              </p:custDataLst>
            </p:nvPr>
          </p:nvSpPr>
          <p:spPr>
            <a:xfrm>
              <a:off x="927506" y="1583088"/>
              <a:ext cx="509096" cy="1017939"/>
            </a:xfrm>
            <a:custGeom>
              <a:avLst/>
              <a:gdLst>
                <a:gd name="txL" fmla="*/ 0 w 1806862"/>
                <a:gd name="txT" fmla="*/ 0 h 3612822"/>
                <a:gd name="txR" fmla="*/ 1806862 w 1806862"/>
                <a:gd name="txB" fmla="*/ 3612822 h 3612822"/>
              </a:gdLst>
              <a:ahLst/>
              <a:cxnLst>
                <a:cxn ang="0">
                  <a:pos x="127" y="0"/>
                </a:cxn>
                <a:cxn ang="0">
                  <a:pos x="509096" y="508969"/>
                </a:cxn>
                <a:cxn ang="0">
                  <a:pos x="127" y="1017939"/>
                </a:cxn>
                <a:cxn ang="0">
                  <a:pos x="0" y="1017811"/>
                </a:cxn>
                <a:cxn ang="0">
                  <a:pos x="0" y="127"/>
                </a:cxn>
              </a:cxnLst>
              <a:rect l="txL" t="txT" r="txR" b="txB"/>
              <a:pathLst>
                <a:path w="1806862" h="3612822">
                  <a:moveTo>
                    <a:pt x="451" y="0"/>
                  </a:moveTo>
                  <a:lnTo>
                    <a:pt x="1806862" y="1806411"/>
                  </a:lnTo>
                  <a:lnTo>
                    <a:pt x="451" y="3612822"/>
                  </a:lnTo>
                  <a:lnTo>
                    <a:pt x="0" y="3612371"/>
                  </a:lnTo>
                  <a:lnTo>
                    <a:pt x="0" y="451"/>
                  </a:lnTo>
                  <a:close/>
                </a:path>
              </a:pathLst>
            </a:custGeom>
            <a:solidFill>
              <a:srgbClr val="8C7B70"/>
            </a:solidFill>
            <a:ln w="9525">
              <a:noFill/>
            </a:ln>
          </p:spPr>
          <p:txBody>
            <a:bodyPr wrap="square" lIns="91440" tIns="45720" rIns="252000" bIns="45720" anchor="ctr"/>
            <a:lstStyle/>
            <a:p>
              <a:pPr algn="ctr"/>
              <a:r>
                <a:rPr lang="en-US" altLang="zh-CN" sz="2800" dirty="0">
                  <a:solidFill>
                    <a:srgbClr val="FFFFFF"/>
                  </a:solidFill>
                  <a:latin typeface="Arial" panose="020B0604020202020204" pitchFamily="34" charset="0"/>
                  <a:ea typeface="SimSun" panose="02010600030101010101" pitchFamily="2" charset="-122"/>
                  <a:sym typeface="Arial" panose="020B0604020202020204" pitchFamily="34" charset="0"/>
                </a:rPr>
                <a:t>A</a:t>
              </a:r>
              <a:endParaRPr lang="zh-CN" altLang="en-US" sz="2800" dirty="0" err="1">
                <a:solidFill>
                  <a:srgbClr val="FFFFFF"/>
                </a:solidFill>
                <a:latin typeface="Arial" panose="020B0604020202020204" pitchFamily="34" charset="0"/>
                <a:ea typeface="SimSun" panose="02010600030101010101" pitchFamily="2" charset="-122"/>
                <a:sym typeface="Arial" panose="020B0604020202020204" pitchFamily="34" charset="0"/>
              </a:endParaRPr>
            </a:p>
          </p:txBody>
        </p:sp>
      </p:grpSp>
      <p:sp>
        <p:nvSpPr>
          <p:cNvPr id="3079" name="矩形 9"/>
          <p:cNvSpPr/>
          <p:nvPr>
            <p:custDataLst>
              <p:tags r:id="rId1"/>
            </p:custDataLst>
          </p:nvPr>
        </p:nvSpPr>
        <p:spPr>
          <a:xfrm>
            <a:off x="1384300" y="1544638"/>
            <a:ext cx="3138488" cy="461962"/>
          </a:xfrm>
          <a:prstGeom prst="rect">
            <a:avLst/>
          </a:prstGeom>
          <a:noFill/>
          <a:ln w="9525">
            <a:noFill/>
          </a:ln>
        </p:spPr>
        <p:txBody>
          <a:bodyPr wrap="square" anchor="b"/>
          <a:lstStyle/>
          <a:p>
            <a:r>
              <a:rPr lang="en-US" altLang="zh-CN" sz="2100">
                <a:latin typeface="Times New Roman" panose="02020603050405020304" charset="0"/>
                <a:ea typeface="SimSun" panose="02010600030101010101" pitchFamily="2" charset="-122"/>
              </a:rPr>
              <a:t>Brief introduction </a:t>
            </a:r>
            <a:endParaRPr lang="zh-CN" altLang="en-US" b="1" dirty="0">
              <a:solidFill>
                <a:srgbClr val="695C54"/>
              </a:solidFill>
              <a:latin typeface="Times New Roman" panose="02020603050405020304" charset="0"/>
              <a:ea typeface="SimHei" panose="02010609060101010101" charset="-122"/>
            </a:endParaRPr>
          </a:p>
        </p:txBody>
      </p:sp>
      <p:grpSp>
        <p:nvGrpSpPr>
          <p:cNvPr id="3080" name="组合 11"/>
          <p:cNvGrpSpPr/>
          <p:nvPr/>
        </p:nvGrpSpPr>
        <p:grpSpPr>
          <a:xfrm>
            <a:off x="1190625" y="2652713"/>
            <a:ext cx="973138" cy="1017587"/>
            <a:chOff x="2796212" y="3103652"/>
            <a:chExt cx="973635" cy="1017939"/>
          </a:xfrm>
        </p:grpSpPr>
        <p:sp>
          <p:nvSpPr>
            <p:cNvPr id="77" name="菱形 76"/>
            <p:cNvSpPr/>
            <p:nvPr>
              <p:custDataLst>
                <p:tags r:id="rId15"/>
              </p:custDataLst>
            </p:nvPr>
          </p:nvSpPr>
          <p:spPr>
            <a:xfrm>
              <a:off x="3208978" y="3231221"/>
              <a:ext cx="355787" cy="355787"/>
            </a:xfrm>
            <a:prstGeom prst="diamond">
              <a:avLst/>
            </a:prstGeom>
            <a:solidFill>
              <a:srgbClr val="6F8587">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78" name="菱形 77"/>
            <p:cNvSpPr/>
            <p:nvPr>
              <p:custDataLst>
                <p:tags r:id="rId16"/>
              </p:custDataLst>
            </p:nvPr>
          </p:nvSpPr>
          <p:spPr>
            <a:xfrm>
              <a:off x="3208978" y="3637158"/>
              <a:ext cx="355787" cy="355787"/>
            </a:xfrm>
            <a:prstGeom prst="diamond">
              <a:avLst/>
            </a:prstGeom>
            <a:solidFill>
              <a:srgbClr val="6F8587">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79" name="菱形 78"/>
            <p:cNvSpPr/>
            <p:nvPr>
              <p:custDataLst>
                <p:tags r:id="rId17"/>
              </p:custDataLst>
            </p:nvPr>
          </p:nvSpPr>
          <p:spPr>
            <a:xfrm>
              <a:off x="3414060" y="3434728"/>
              <a:ext cx="355787" cy="355787"/>
            </a:xfrm>
            <a:prstGeom prst="diamond">
              <a:avLst/>
            </a:prstGeom>
            <a:solidFill>
              <a:srgbClr val="6F8587">
                <a:lumMod val="60000"/>
                <a:lumOff val="4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3084" name="任意多边形 79"/>
            <p:cNvSpPr/>
            <p:nvPr>
              <p:custDataLst>
                <p:tags r:id="rId18"/>
              </p:custDataLst>
            </p:nvPr>
          </p:nvSpPr>
          <p:spPr>
            <a:xfrm>
              <a:off x="2823527" y="3103652"/>
              <a:ext cx="536157" cy="1017939"/>
            </a:xfrm>
            <a:custGeom>
              <a:avLst/>
              <a:gdLst/>
              <a:ahLst/>
              <a:cxnLst>
                <a:cxn ang="0">
                  <a:pos x="27187" y="0"/>
                </a:cxn>
                <a:cxn ang="0">
                  <a:pos x="536157" y="508969"/>
                </a:cxn>
                <a:cxn ang="0">
                  <a:pos x="27187" y="1017939"/>
                </a:cxn>
                <a:cxn ang="0">
                  <a:pos x="0" y="990751"/>
                </a:cxn>
                <a:cxn ang="0">
                  <a:pos x="481781" y="508969"/>
                </a:cxn>
                <a:cxn ang="0">
                  <a:pos x="0" y="27187"/>
                </a:cxn>
              </a:cxnLst>
              <a:rect l="0" t="0" r="0" b="0"/>
              <a:pathLst>
                <a:path w="1902905" h="3612822">
                  <a:moveTo>
                    <a:pt x="96494" y="0"/>
                  </a:moveTo>
                  <a:lnTo>
                    <a:pt x="1902905" y="1806411"/>
                  </a:lnTo>
                  <a:lnTo>
                    <a:pt x="96494" y="3612822"/>
                  </a:lnTo>
                  <a:lnTo>
                    <a:pt x="0" y="3516328"/>
                  </a:lnTo>
                  <a:lnTo>
                    <a:pt x="1709917" y="1806411"/>
                  </a:lnTo>
                  <a:lnTo>
                    <a:pt x="0" y="96494"/>
                  </a:lnTo>
                  <a:close/>
                </a:path>
              </a:pathLst>
            </a:custGeom>
            <a:solidFill>
              <a:srgbClr val="E2E7E7"/>
            </a:solidFill>
            <a:ln w="9525">
              <a:noFill/>
            </a:ln>
          </p:spPr>
          <p:txBody>
            <a:bodyPr/>
            <a:lstStyle/>
            <a:p>
              <a:endParaRPr lang="zh-CN" altLang="en-US"/>
            </a:p>
          </p:txBody>
        </p:sp>
        <p:sp>
          <p:nvSpPr>
            <p:cNvPr id="3085" name="任意多边形 80"/>
            <p:cNvSpPr/>
            <p:nvPr>
              <p:custDataLst>
                <p:tags r:id="rId19"/>
              </p:custDataLst>
            </p:nvPr>
          </p:nvSpPr>
          <p:spPr>
            <a:xfrm>
              <a:off x="2796212" y="3103652"/>
              <a:ext cx="509096" cy="1017939"/>
            </a:xfrm>
            <a:custGeom>
              <a:avLst/>
              <a:gdLst>
                <a:gd name="txL" fmla="*/ 0 w 1806862"/>
                <a:gd name="txT" fmla="*/ 0 h 3612822"/>
                <a:gd name="txR" fmla="*/ 1806862 w 1806862"/>
                <a:gd name="txB" fmla="*/ 3612822 h 3612822"/>
              </a:gdLst>
              <a:ahLst/>
              <a:cxnLst>
                <a:cxn ang="0">
                  <a:pos x="127" y="0"/>
                </a:cxn>
                <a:cxn ang="0">
                  <a:pos x="509096" y="508969"/>
                </a:cxn>
                <a:cxn ang="0">
                  <a:pos x="127" y="1017939"/>
                </a:cxn>
                <a:cxn ang="0">
                  <a:pos x="0" y="1017811"/>
                </a:cxn>
                <a:cxn ang="0">
                  <a:pos x="0" y="127"/>
                </a:cxn>
              </a:cxnLst>
              <a:rect l="txL" t="txT" r="txR" b="txB"/>
              <a:pathLst>
                <a:path w="1806862" h="3612822">
                  <a:moveTo>
                    <a:pt x="451" y="0"/>
                  </a:moveTo>
                  <a:lnTo>
                    <a:pt x="1806862" y="1806411"/>
                  </a:lnTo>
                  <a:lnTo>
                    <a:pt x="451" y="3612822"/>
                  </a:lnTo>
                  <a:lnTo>
                    <a:pt x="0" y="3612371"/>
                  </a:lnTo>
                  <a:lnTo>
                    <a:pt x="0" y="451"/>
                  </a:lnTo>
                  <a:close/>
                </a:path>
              </a:pathLst>
            </a:custGeom>
            <a:solidFill>
              <a:srgbClr val="6F8587"/>
            </a:solidFill>
            <a:ln w="9525">
              <a:noFill/>
            </a:ln>
          </p:spPr>
          <p:txBody>
            <a:bodyPr wrap="square" lIns="91440" tIns="45720" rIns="252000" bIns="45720" anchor="ctr"/>
            <a:lstStyle/>
            <a:p>
              <a:pPr algn="ctr"/>
              <a:r>
                <a:rPr lang="en-US" altLang="zh-CN" sz="2800" dirty="0">
                  <a:solidFill>
                    <a:srgbClr val="FFFFFF"/>
                  </a:solidFill>
                  <a:latin typeface="Arial" panose="020B0604020202020204" pitchFamily="34" charset="0"/>
                  <a:ea typeface="SimSun" panose="02010600030101010101" pitchFamily="2" charset="-122"/>
                  <a:sym typeface="Arial" panose="020B0604020202020204" pitchFamily="34" charset="0"/>
                </a:rPr>
                <a:t>B</a:t>
              </a:r>
              <a:endParaRPr lang="zh-CN" altLang="en-US" sz="2800" dirty="0" err="1">
                <a:solidFill>
                  <a:srgbClr val="FFFFFF"/>
                </a:solidFill>
                <a:latin typeface="Arial" panose="020B0604020202020204" pitchFamily="34" charset="0"/>
                <a:ea typeface="SimSun" panose="02010600030101010101" pitchFamily="2" charset="-122"/>
                <a:sym typeface="Arial" panose="020B0604020202020204" pitchFamily="34" charset="0"/>
              </a:endParaRPr>
            </a:p>
          </p:txBody>
        </p:sp>
      </p:grpSp>
      <p:sp>
        <p:nvSpPr>
          <p:cNvPr id="3086" name="矩形 15"/>
          <p:cNvSpPr/>
          <p:nvPr>
            <p:custDataLst>
              <p:tags r:id="rId2"/>
            </p:custDataLst>
          </p:nvPr>
        </p:nvSpPr>
        <p:spPr>
          <a:xfrm>
            <a:off x="2228850" y="2895600"/>
            <a:ext cx="3544888" cy="774700"/>
          </a:xfrm>
          <a:prstGeom prst="rect">
            <a:avLst/>
          </a:prstGeom>
          <a:noFill/>
          <a:ln w="9525">
            <a:noFill/>
          </a:ln>
        </p:spPr>
        <p:txBody>
          <a:bodyPr wrap="square" anchor="t"/>
          <a:lstStyle/>
          <a:p>
            <a:pPr algn="just">
              <a:lnSpc>
                <a:spcPct val="130000"/>
              </a:lnSpc>
            </a:pPr>
            <a:r>
              <a:rPr lang="en-US" altLang="zh-CN" sz="2100">
                <a:latin typeface="Times New Roman" panose="02020603050405020304" charset="0"/>
                <a:ea typeface="SimSun" panose="02010600030101010101" pitchFamily="2" charset="-122"/>
                <a:sym typeface="SimSun" panose="02010600030101010101" pitchFamily="2" charset="-122"/>
              </a:rPr>
              <a:t>Operational process</a:t>
            </a:r>
            <a:endParaRPr lang="en-US" altLang="zh-CN" sz="2100">
              <a:latin typeface="Times New Roman" panose="02020603050405020304" charset="0"/>
              <a:ea typeface="SimSun" panose="02010600030101010101" pitchFamily="2" charset="-122"/>
              <a:sym typeface="Arial" panose="020B0604020202020204" pitchFamily="34" charset="0"/>
            </a:endParaRPr>
          </a:p>
        </p:txBody>
      </p:sp>
      <p:grpSp>
        <p:nvGrpSpPr>
          <p:cNvPr id="3087" name="组合 13"/>
          <p:cNvGrpSpPr/>
          <p:nvPr/>
        </p:nvGrpSpPr>
        <p:grpSpPr>
          <a:xfrm>
            <a:off x="2030413" y="4259263"/>
            <a:ext cx="974725" cy="1019175"/>
            <a:chOff x="4664917" y="4624217"/>
            <a:chExt cx="973635" cy="1017939"/>
          </a:xfrm>
        </p:grpSpPr>
        <p:sp>
          <p:nvSpPr>
            <p:cNvPr id="59" name="菱形 58"/>
            <p:cNvSpPr/>
            <p:nvPr>
              <p:custDataLst>
                <p:tags r:id="rId10"/>
              </p:custDataLst>
            </p:nvPr>
          </p:nvSpPr>
          <p:spPr>
            <a:xfrm>
              <a:off x="5077683" y="4751786"/>
              <a:ext cx="355787" cy="355787"/>
            </a:xfrm>
            <a:prstGeom prst="diamond">
              <a:avLst/>
            </a:prstGeom>
            <a:solidFill>
              <a:srgbClr val="B97B3D">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60" name="菱形 59"/>
            <p:cNvSpPr/>
            <p:nvPr>
              <p:custDataLst>
                <p:tags r:id="rId11"/>
              </p:custDataLst>
            </p:nvPr>
          </p:nvSpPr>
          <p:spPr>
            <a:xfrm>
              <a:off x="5077683" y="5157723"/>
              <a:ext cx="355787" cy="355787"/>
            </a:xfrm>
            <a:prstGeom prst="diamond">
              <a:avLst/>
            </a:prstGeom>
            <a:solidFill>
              <a:srgbClr val="B97B3D">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61" name="菱形 60"/>
            <p:cNvSpPr/>
            <p:nvPr>
              <p:custDataLst>
                <p:tags r:id="rId12"/>
              </p:custDataLst>
            </p:nvPr>
          </p:nvSpPr>
          <p:spPr>
            <a:xfrm>
              <a:off x="5282765" y="4955293"/>
              <a:ext cx="355787" cy="355787"/>
            </a:xfrm>
            <a:prstGeom prst="diamond">
              <a:avLst/>
            </a:prstGeom>
            <a:solidFill>
              <a:srgbClr val="B97B3D">
                <a:lumMod val="60000"/>
                <a:lumOff val="4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3091" name="任意多边形 61"/>
            <p:cNvSpPr/>
            <p:nvPr>
              <p:custDataLst>
                <p:tags r:id="rId13"/>
              </p:custDataLst>
            </p:nvPr>
          </p:nvSpPr>
          <p:spPr>
            <a:xfrm>
              <a:off x="4692232" y="4624217"/>
              <a:ext cx="536157" cy="1017939"/>
            </a:xfrm>
            <a:custGeom>
              <a:avLst/>
              <a:gdLst/>
              <a:ahLst/>
              <a:cxnLst>
                <a:cxn ang="0">
                  <a:pos x="27187" y="0"/>
                </a:cxn>
                <a:cxn ang="0">
                  <a:pos x="536157" y="508969"/>
                </a:cxn>
                <a:cxn ang="0">
                  <a:pos x="27187" y="1017939"/>
                </a:cxn>
                <a:cxn ang="0">
                  <a:pos x="0" y="990751"/>
                </a:cxn>
                <a:cxn ang="0">
                  <a:pos x="481781" y="508969"/>
                </a:cxn>
                <a:cxn ang="0">
                  <a:pos x="0" y="27187"/>
                </a:cxn>
              </a:cxnLst>
              <a:rect l="0" t="0" r="0" b="0"/>
              <a:pathLst>
                <a:path w="1902905" h="3612822">
                  <a:moveTo>
                    <a:pt x="96494" y="0"/>
                  </a:moveTo>
                  <a:lnTo>
                    <a:pt x="1902905" y="1806411"/>
                  </a:lnTo>
                  <a:lnTo>
                    <a:pt x="96494" y="3612822"/>
                  </a:lnTo>
                  <a:lnTo>
                    <a:pt x="0" y="3516328"/>
                  </a:lnTo>
                  <a:lnTo>
                    <a:pt x="1709917" y="1806411"/>
                  </a:lnTo>
                  <a:lnTo>
                    <a:pt x="0" y="96494"/>
                  </a:lnTo>
                  <a:close/>
                </a:path>
              </a:pathLst>
            </a:custGeom>
            <a:solidFill>
              <a:srgbClr val="F2E5D7"/>
            </a:solidFill>
            <a:ln w="9525">
              <a:noFill/>
            </a:ln>
          </p:spPr>
          <p:txBody>
            <a:bodyPr/>
            <a:lstStyle/>
            <a:p>
              <a:endParaRPr lang="zh-CN" altLang="en-US"/>
            </a:p>
          </p:txBody>
        </p:sp>
        <p:sp>
          <p:nvSpPr>
            <p:cNvPr id="3092" name="任意多边形 62"/>
            <p:cNvSpPr/>
            <p:nvPr>
              <p:custDataLst>
                <p:tags r:id="rId14"/>
              </p:custDataLst>
            </p:nvPr>
          </p:nvSpPr>
          <p:spPr>
            <a:xfrm>
              <a:off x="4664917" y="4624217"/>
              <a:ext cx="509096" cy="1017939"/>
            </a:xfrm>
            <a:custGeom>
              <a:avLst/>
              <a:gdLst>
                <a:gd name="txL" fmla="*/ 0 w 1806862"/>
                <a:gd name="txT" fmla="*/ 0 h 3612822"/>
                <a:gd name="txR" fmla="*/ 1806862 w 1806862"/>
                <a:gd name="txB" fmla="*/ 3612822 h 3612822"/>
              </a:gdLst>
              <a:ahLst/>
              <a:cxnLst>
                <a:cxn ang="0">
                  <a:pos x="127" y="0"/>
                </a:cxn>
                <a:cxn ang="0">
                  <a:pos x="509096" y="508969"/>
                </a:cxn>
                <a:cxn ang="0">
                  <a:pos x="127" y="1017939"/>
                </a:cxn>
                <a:cxn ang="0">
                  <a:pos x="0" y="1017811"/>
                </a:cxn>
                <a:cxn ang="0">
                  <a:pos x="0" y="127"/>
                </a:cxn>
              </a:cxnLst>
              <a:rect l="txL" t="txT" r="txR" b="txB"/>
              <a:pathLst>
                <a:path w="1806862" h="3612822">
                  <a:moveTo>
                    <a:pt x="451" y="0"/>
                  </a:moveTo>
                  <a:lnTo>
                    <a:pt x="1806862" y="1806411"/>
                  </a:lnTo>
                  <a:lnTo>
                    <a:pt x="451" y="3612822"/>
                  </a:lnTo>
                  <a:lnTo>
                    <a:pt x="0" y="3612371"/>
                  </a:lnTo>
                  <a:lnTo>
                    <a:pt x="0" y="451"/>
                  </a:lnTo>
                  <a:close/>
                </a:path>
              </a:pathLst>
            </a:custGeom>
            <a:solidFill>
              <a:srgbClr val="B97B3D"/>
            </a:solidFill>
            <a:ln w="9525">
              <a:noFill/>
            </a:ln>
          </p:spPr>
          <p:txBody>
            <a:bodyPr wrap="square" lIns="91440" tIns="45720" rIns="252000" bIns="45720" anchor="ctr"/>
            <a:lstStyle/>
            <a:p>
              <a:pPr algn="ctr"/>
              <a:r>
                <a:rPr lang="en-US" altLang="zh-CN" sz="2800" dirty="0">
                  <a:solidFill>
                    <a:srgbClr val="FFFFFF"/>
                  </a:solidFill>
                  <a:latin typeface="Arial" panose="020B0604020202020204" pitchFamily="34" charset="0"/>
                  <a:ea typeface="SimSun" panose="02010600030101010101" pitchFamily="2" charset="-122"/>
                  <a:sym typeface="Arial" panose="020B0604020202020204" pitchFamily="34" charset="0"/>
                </a:rPr>
                <a:t>C</a:t>
              </a:r>
              <a:endParaRPr lang="zh-CN" altLang="en-US" sz="2800" dirty="0" err="1">
                <a:solidFill>
                  <a:srgbClr val="FFFFFF"/>
                </a:solidFill>
                <a:latin typeface="Arial" panose="020B0604020202020204" pitchFamily="34" charset="0"/>
                <a:ea typeface="SimSun" panose="02010600030101010101" pitchFamily="2" charset="-122"/>
                <a:sym typeface="Arial" panose="020B0604020202020204" pitchFamily="34" charset="0"/>
              </a:endParaRPr>
            </a:p>
          </p:txBody>
        </p:sp>
      </p:grpSp>
      <p:sp>
        <p:nvSpPr>
          <p:cNvPr id="3093" name="矩形 51"/>
          <p:cNvSpPr/>
          <p:nvPr>
            <p:custDataLst>
              <p:tags r:id="rId3"/>
            </p:custDataLst>
          </p:nvPr>
        </p:nvSpPr>
        <p:spPr>
          <a:xfrm>
            <a:off x="3051175" y="4484688"/>
            <a:ext cx="4303713" cy="461962"/>
          </a:xfrm>
          <a:prstGeom prst="rect">
            <a:avLst/>
          </a:prstGeom>
          <a:noFill/>
          <a:ln w="9525">
            <a:noFill/>
          </a:ln>
        </p:spPr>
        <p:txBody>
          <a:bodyPr wrap="square" anchor="b"/>
          <a:lstStyle/>
          <a:p>
            <a:r>
              <a:rPr lang="en-US" altLang="zh-CN" sz="2000">
                <a:latin typeface="Times New Roman" panose="02020603050405020304" charset="0"/>
                <a:ea typeface="SimSun" panose="02010600030101010101" pitchFamily="2" charset="-122"/>
              </a:rPr>
              <a:t>Matters need attention</a:t>
            </a:r>
          </a:p>
        </p:txBody>
      </p:sp>
      <p:grpSp>
        <p:nvGrpSpPr>
          <p:cNvPr id="3094" name="组合 14"/>
          <p:cNvGrpSpPr/>
          <p:nvPr/>
        </p:nvGrpSpPr>
        <p:grpSpPr>
          <a:xfrm>
            <a:off x="3168650" y="5548313"/>
            <a:ext cx="973138" cy="1017587"/>
            <a:chOff x="2796212" y="3103652"/>
            <a:chExt cx="973635" cy="1017939"/>
          </a:xfrm>
        </p:grpSpPr>
        <p:sp>
          <p:nvSpPr>
            <p:cNvPr id="17" name="菱形 16"/>
            <p:cNvSpPr/>
            <p:nvPr>
              <p:custDataLst>
                <p:tags r:id="rId5"/>
              </p:custDataLst>
            </p:nvPr>
          </p:nvSpPr>
          <p:spPr>
            <a:xfrm>
              <a:off x="3208978" y="3231221"/>
              <a:ext cx="355787" cy="355787"/>
            </a:xfrm>
            <a:prstGeom prst="diamond">
              <a:avLst/>
            </a:prstGeom>
            <a:solidFill>
              <a:srgbClr val="6F8587">
                <a:lumMod val="20000"/>
                <a:lumOff val="80000"/>
              </a:srgbClr>
            </a:solidFill>
            <a:ln w="28575" cmpd="sng">
              <a:solidFill>
                <a:schemeClr val="bg1"/>
              </a:solidFill>
              <a:prstDash val="solid"/>
            </a:ln>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18" name="菱形 17"/>
            <p:cNvSpPr/>
            <p:nvPr>
              <p:custDataLst>
                <p:tags r:id="rId6"/>
              </p:custDataLst>
            </p:nvPr>
          </p:nvSpPr>
          <p:spPr>
            <a:xfrm>
              <a:off x="3208978" y="3637158"/>
              <a:ext cx="355787" cy="355787"/>
            </a:xfrm>
            <a:prstGeom prst="diamond">
              <a:avLst/>
            </a:prstGeom>
            <a:solidFill>
              <a:srgbClr val="6F8587">
                <a:lumMod val="20000"/>
                <a:lumOff val="80000"/>
              </a:srgbClr>
            </a:solidFill>
            <a:ln w="28575" cmpd="sng">
              <a:solidFill>
                <a:schemeClr val="bg1"/>
              </a:solidFill>
              <a:prstDash val="solid"/>
            </a:ln>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19" name="菱形 18"/>
            <p:cNvSpPr/>
            <p:nvPr>
              <p:custDataLst>
                <p:tags r:id="rId7"/>
              </p:custDataLst>
            </p:nvPr>
          </p:nvSpPr>
          <p:spPr>
            <a:xfrm>
              <a:off x="3414060" y="3434728"/>
              <a:ext cx="355787" cy="355787"/>
            </a:xfrm>
            <a:prstGeom prst="diamond">
              <a:avLst/>
            </a:prstGeom>
            <a:solidFill>
              <a:srgbClr val="6F8587">
                <a:lumMod val="60000"/>
                <a:lumOff val="40000"/>
              </a:srgbClr>
            </a:solidFill>
            <a:ln w="28575" cmpd="sng">
              <a:solidFill>
                <a:schemeClr val="bg1"/>
              </a:solidFill>
              <a:prstDash val="solid"/>
            </a:ln>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3098" name="任意多边形 19"/>
            <p:cNvSpPr/>
            <p:nvPr>
              <p:custDataLst>
                <p:tags r:id="rId8"/>
              </p:custDataLst>
            </p:nvPr>
          </p:nvSpPr>
          <p:spPr>
            <a:xfrm>
              <a:off x="2823527" y="3103652"/>
              <a:ext cx="536157" cy="1017939"/>
            </a:xfrm>
            <a:custGeom>
              <a:avLst/>
              <a:gdLst/>
              <a:ahLst/>
              <a:cxnLst>
                <a:cxn ang="0">
                  <a:pos x="27187" y="0"/>
                </a:cxn>
                <a:cxn ang="0">
                  <a:pos x="536157" y="508969"/>
                </a:cxn>
                <a:cxn ang="0">
                  <a:pos x="27187" y="1017939"/>
                </a:cxn>
                <a:cxn ang="0">
                  <a:pos x="0" y="990751"/>
                </a:cxn>
                <a:cxn ang="0">
                  <a:pos x="481781" y="508969"/>
                </a:cxn>
                <a:cxn ang="0">
                  <a:pos x="0" y="27187"/>
                </a:cxn>
              </a:cxnLst>
              <a:rect l="0" t="0" r="0" b="0"/>
              <a:pathLst>
                <a:path w="1902905" h="3612822">
                  <a:moveTo>
                    <a:pt x="96494" y="0"/>
                  </a:moveTo>
                  <a:lnTo>
                    <a:pt x="1902905" y="1806411"/>
                  </a:lnTo>
                  <a:lnTo>
                    <a:pt x="96494" y="3612822"/>
                  </a:lnTo>
                  <a:lnTo>
                    <a:pt x="0" y="3516328"/>
                  </a:lnTo>
                  <a:lnTo>
                    <a:pt x="1709917" y="1806411"/>
                  </a:lnTo>
                  <a:lnTo>
                    <a:pt x="0" y="96494"/>
                  </a:lnTo>
                  <a:close/>
                </a:path>
              </a:pathLst>
            </a:custGeom>
            <a:solidFill>
              <a:srgbClr val="E2E7E7"/>
            </a:solidFill>
            <a:ln w="28575" cap="flat" cmpd="sng">
              <a:solidFill>
                <a:schemeClr val="bg1"/>
              </a:solidFill>
              <a:prstDash val="solid"/>
              <a:round/>
              <a:headEnd type="none" w="med" len="med"/>
              <a:tailEnd type="none" w="med" len="med"/>
            </a:ln>
          </p:spPr>
          <p:txBody>
            <a:bodyPr/>
            <a:lstStyle/>
            <a:p>
              <a:endParaRPr lang="zh-CN" altLang="en-US"/>
            </a:p>
          </p:txBody>
        </p:sp>
        <p:sp>
          <p:nvSpPr>
            <p:cNvPr id="3099" name="任意多边形 20"/>
            <p:cNvSpPr/>
            <p:nvPr>
              <p:custDataLst>
                <p:tags r:id="rId9"/>
              </p:custDataLst>
            </p:nvPr>
          </p:nvSpPr>
          <p:spPr>
            <a:xfrm>
              <a:off x="2796212" y="3103652"/>
              <a:ext cx="509096" cy="1017939"/>
            </a:xfrm>
            <a:custGeom>
              <a:avLst/>
              <a:gdLst>
                <a:gd name="txL" fmla="*/ 0 w 1806862"/>
                <a:gd name="txT" fmla="*/ 0 h 3612822"/>
                <a:gd name="txR" fmla="*/ 1806862 w 1806862"/>
                <a:gd name="txB" fmla="*/ 3612822 h 3612822"/>
              </a:gdLst>
              <a:ahLst/>
              <a:cxnLst>
                <a:cxn ang="0">
                  <a:pos x="127" y="0"/>
                </a:cxn>
                <a:cxn ang="0">
                  <a:pos x="509096" y="508969"/>
                </a:cxn>
                <a:cxn ang="0">
                  <a:pos x="127" y="1017939"/>
                </a:cxn>
                <a:cxn ang="0">
                  <a:pos x="0" y="1017811"/>
                </a:cxn>
                <a:cxn ang="0">
                  <a:pos x="0" y="127"/>
                </a:cxn>
              </a:cxnLst>
              <a:rect l="txL" t="txT" r="txR" b="txB"/>
              <a:pathLst>
                <a:path w="1806862" h="3612822">
                  <a:moveTo>
                    <a:pt x="451" y="0"/>
                  </a:moveTo>
                  <a:lnTo>
                    <a:pt x="1806862" y="1806411"/>
                  </a:lnTo>
                  <a:lnTo>
                    <a:pt x="451" y="3612822"/>
                  </a:lnTo>
                  <a:lnTo>
                    <a:pt x="0" y="3612371"/>
                  </a:lnTo>
                  <a:lnTo>
                    <a:pt x="0" y="451"/>
                  </a:lnTo>
                  <a:close/>
                </a:path>
              </a:pathLst>
            </a:custGeom>
            <a:solidFill>
              <a:srgbClr val="6F8587"/>
            </a:solidFill>
            <a:ln w="28575" cap="flat" cmpd="sng">
              <a:solidFill>
                <a:schemeClr val="bg1"/>
              </a:solidFill>
              <a:prstDash val="solid"/>
              <a:round/>
              <a:headEnd type="none" w="med" len="med"/>
              <a:tailEnd type="none" w="med" len="med"/>
            </a:ln>
          </p:spPr>
          <p:txBody>
            <a:bodyPr wrap="square" lIns="91440" tIns="45720" rIns="252000" bIns="45720" anchor="ctr"/>
            <a:lstStyle/>
            <a:p>
              <a:pPr algn="ctr"/>
              <a:r>
                <a:rPr lang="en-US" altLang="zh-CN" sz="2800" dirty="0">
                  <a:solidFill>
                    <a:srgbClr val="FFFFFF"/>
                  </a:solidFill>
                  <a:latin typeface="Arial" panose="020B0604020202020204" pitchFamily="34" charset="0"/>
                  <a:ea typeface="SimSun" panose="02010600030101010101" pitchFamily="2" charset="-122"/>
                  <a:sym typeface="Arial" panose="020B0604020202020204" pitchFamily="34" charset="0"/>
                </a:rPr>
                <a:t>D</a:t>
              </a:r>
              <a:endParaRPr lang="en-US" altLang="zh-CN" sz="2800" dirty="0" err="1">
                <a:solidFill>
                  <a:srgbClr val="FFFFFF"/>
                </a:solidFill>
                <a:latin typeface="Arial" panose="020B0604020202020204" pitchFamily="34" charset="0"/>
                <a:ea typeface="SimSun" panose="02010600030101010101" pitchFamily="2" charset="-122"/>
                <a:sym typeface="Arial" panose="020B0604020202020204" pitchFamily="34" charset="0"/>
              </a:endParaRPr>
            </a:p>
          </p:txBody>
        </p:sp>
      </p:grpSp>
      <p:sp>
        <p:nvSpPr>
          <p:cNvPr id="3100" name="矩形 21"/>
          <p:cNvSpPr/>
          <p:nvPr>
            <p:custDataLst>
              <p:tags r:id="rId4"/>
            </p:custDataLst>
          </p:nvPr>
        </p:nvSpPr>
        <p:spPr>
          <a:xfrm>
            <a:off x="4264025" y="5801995"/>
            <a:ext cx="4402138" cy="511175"/>
          </a:xfrm>
          <a:prstGeom prst="rect">
            <a:avLst/>
          </a:prstGeom>
          <a:noFill/>
          <a:ln w="9525">
            <a:noFill/>
          </a:ln>
        </p:spPr>
        <p:txBody>
          <a:bodyPr wrap="square" anchor="b"/>
          <a:lstStyle/>
          <a:p>
            <a:r>
              <a:rPr lang="en-US" altLang="zh-CN" sz="2000">
                <a:latin typeface="Times New Roman" panose="02020603050405020304" charset="0"/>
                <a:ea typeface="SimSun" panose="02010600030101010101" pitchFamily="2" charset="-122"/>
              </a:rPr>
              <a:t>Successful example</a:t>
            </a:r>
            <a:endParaRPr lang="en-US" altLang="zh-CN" sz="2000">
              <a:latin typeface="Times New Roman" panose="02020603050405020304" charset="0"/>
              <a:ea typeface="SimSun" panose="02010600030101010101" pitchFamily="2" charset="-122"/>
              <a:sym typeface="SimSun" panose="02010600030101010101" pitchFamily="2" charset="-122"/>
            </a:endParaRPr>
          </a:p>
        </p:txBody>
      </p:sp>
      <p:sp>
        <p:nvSpPr>
          <p:cNvPr id="3101" name="文本框 22"/>
          <p:cNvSpPr txBox="1"/>
          <p:nvPr/>
        </p:nvSpPr>
        <p:spPr>
          <a:xfrm>
            <a:off x="223838" y="282575"/>
            <a:ext cx="2209800" cy="644525"/>
          </a:xfrm>
          <a:prstGeom prst="rect">
            <a:avLst/>
          </a:prstGeom>
          <a:noFill/>
          <a:ln w="9525">
            <a:noFill/>
          </a:ln>
        </p:spPr>
        <p:txBody>
          <a:bodyPr wrap="square" anchor="t">
            <a:spAutoFit/>
          </a:bodyPr>
          <a:lstStyle/>
          <a:p>
            <a:r>
              <a:rPr lang="en-US" altLang="zh-CN" sz="3600">
                <a:latin typeface="Times New Roman" panose="02020603050405020304" charset="0"/>
                <a:ea typeface="SimSun" panose="02010600030101010101" pitchFamily="2" charset="-122"/>
              </a:rPr>
              <a:t>Agenda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标题 1"/>
          <p:cNvSpPr>
            <a:spLocks noGrp="1"/>
          </p:cNvSpPr>
          <p:nvPr>
            <p:ph type="title"/>
          </p:nvPr>
        </p:nvSpPr>
        <p:spPr/>
        <p:txBody>
          <a:bodyPr anchor="ctr"/>
          <a:lstStyle/>
          <a:p>
            <a:endParaRPr lang="zh-CN" altLang="en-US"/>
          </a:p>
        </p:txBody>
      </p:sp>
      <p:pic>
        <p:nvPicPr>
          <p:cNvPr id="17410" name="内容占位符 3" descr="CaptureDD"/>
          <p:cNvPicPr>
            <a:picLocks noGrp="1" noChangeAspect="1"/>
          </p:cNvPicPr>
          <p:nvPr>
            <p:ph idx="1"/>
          </p:nvPr>
        </p:nvPicPr>
        <p:blipFill>
          <a:blip r:embed="rId2"/>
          <a:stretch>
            <a:fillRect/>
          </a:stretch>
        </p:blipFill>
        <p:spPr>
          <a:xfrm>
            <a:off x="304165" y="561340"/>
            <a:ext cx="8536305" cy="5734685"/>
          </a:xfrm>
        </p:spPr>
      </p:pic>
      <p:sp>
        <p:nvSpPr>
          <p:cNvPr id="5" name="椭圆 4"/>
          <p:cNvSpPr/>
          <p:nvPr/>
        </p:nvSpPr>
        <p:spPr>
          <a:xfrm>
            <a:off x="6803390" y="5505450"/>
            <a:ext cx="1152525" cy="79057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6" name="椭圆 5"/>
          <p:cNvSpPr/>
          <p:nvPr/>
        </p:nvSpPr>
        <p:spPr>
          <a:xfrm>
            <a:off x="6233795" y="2687955"/>
            <a:ext cx="786130" cy="360807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7" name="椭圆 6"/>
          <p:cNvSpPr/>
          <p:nvPr/>
        </p:nvSpPr>
        <p:spPr>
          <a:xfrm>
            <a:off x="1534795" y="2555240"/>
            <a:ext cx="1986915" cy="374078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8" name="椭圆 7"/>
          <p:cNvSpPr/>
          <p:nvPr/>
        </p:nvSpPr>
        <p:spPr>
          <a:xfrm>
            <a:off x="7019925" y="2687955"/>
            <a:ext cx="720725" cy="11525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9" name="椭圆 8"/>
          <p:cNvSpPr/>
          <p:nvPr/>
        </p:nvSpPr>
        <p:spPr>
          <a:xfrm>
            <a:off x="6875463" y="4361815"/>
            <a:ext cx="1008063" cy="7937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标题 1"/>
          <p:cNvSpPr>
            <a:spLocks noGrp="1"/>
          </p:cNvSpPr>
          <p:nvPr>
            <p:ph type="title"/>
          </p:nvPr>
        </p:nvSpPr>
        <p:spPr/>
        <p:txBody>
          <a:bodyPr anchor="ctr"/>
          <a:lstStyle/>
          <a:p>
            <a:endParaRPr lang="zh-CN" altLang="en-US"/>
          </a:p>
        </p:txBody>
      </p:sp>
      <p:pic>
        <p:nvPicPr>
          <p:cNvPr id="18434" name="内容占位符 3" descr="CaptureWW"/>
          <p:cNvPicPr>
            <a:picLocks noGrp="1" noChangeAspect="1"/>
          </p:cNvPicPr>
          <p:nvPr>
            <p:ph idx="1"/>
          </p:nvPr>
        </p:nvPicPr>
        <p:blipFill>
          <a:blip r:embed="rId2"/>
          <a:stretch>
            <a:fillRect/>
          </a:stretch>
        </p:blipFill>
        <p:spPr>
          <a:xfrm>
            <a:off x="457200" y="274638"/>
            <a:ext cx="8148638" cy="4525962"/>
          </a:xfrm>
        </p:spPr>
      </p:pic>
      <p:sp>
        <p:nvSpPr>
          <p:cNvPr id="5" name="椭圆 4"/>
          <p:cNvSpPr/>
          <p:nvPr/>
        </p:nvSpPr>
        <p:spPr>
          <a:xfrm>
            <a:off x="7034213" y="274638"/>
            <a:ext cx="1571625" cy="352901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pic>
        <p:nvPicPr>
          <p:cNvPr id="18436" name="图片 5" descr="CaptureSSM"/>
          <p:cNvPicPr>
            <a:picLocks noChangeAspect="1"/>
          </p:cNvPicPr>
          <p:nvPr/>
        </p:nvPicPr>
        <p:blipFill>
          <a:blip r:embed="rId3"/>
          <a:stretch>
            <a:fillRect/>
          </a:stretch>
        </p:blipFill>
        <p:spPr>
          <a:xfrm>
            <a:off x="57150" y="4941888"/>
            <a:ext cx="9029700" cy="1566862"/>
          </a:xfrm>
          <a:prstGeom prst="rect">
            <a:avLst/>
          </a:prstGeom>
          <a:noFill/>
          <a:ln w="9525">
            <a:noFill/>
          </a:ln>
        </p:spPr>
      </p:pic>
      <p:sp>
        <p:nvSpPr>
          <p:cNvPr id="7" name="椭圆 6"/>
          <p:cNvSpPr/>
          <p:nvPr/>
        </p:nvSpPr>
        <p:spPr>
          <a:xfrm>
            <a:off x="6588125" y="5156200"/>
            <a:ext cx="2232025" cy="14414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71780" y="269240"/>
            <a:ext cx="8229600" cy="2013585"/>
          </a:xfrm>
        </p:spPr>
        <p:txBody>
          <a:bodyPr/>
          <a:lstStyle/>
          <a:p>
            <a:pPr marL="0" indent="0">
              <a:buNone/>
            </a:pPr>
            <a:r>
              <a:rPr lang="en-US" altLang="zh-CN" sz="44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p>
          <a:p>
            <a:pPr marL="0" indent="0">
              <a:buNone/>
            </a:pPr>
            <a:r>
              <a:rPr lang="en-US" altLang="zh-CN" sz="440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altLang="zh-CN" sz="7200">
                <a:gradFill>
                  <a:gsLst>
                    <a:gs pos="21000">
                      <a:srgbClr val="53575C"/>
                    </a:gs>
                    <a:gs pos="88000">
                      <a:srgbClr val="C5C7CA"/>
                    </a:gs>
                  </a:gsLst>
                  <a:lin ang="5400000"/>
                </a:gradFill>
                <a:effectLst/>
                <a:latin typeface="Showcard Gothic" panose="04020904020102020604" charset="0"/>
              </a:rPr>
              <a:t>thank </a:t>
            </a:r>
            <a:r>
              <a:rPr lang="en-US" altLang="zh-CN" sz="7200">
                <a:pattFill prst="dkUpDiag">
                  <a:fgClr>
                    <a:schemeClr val="bg1">
                      <a:lumMod val="50000"/>
                    </a:schemeClr>
                  </a:fgClr>
                  <a:bgClr>
                    <a:schemeClr val="tx1">
                      <a:lumMod val="75000"/>
                      <a:lumOff val="25000"/>
                    </a:schemeClr>
                  </a:bgClr>
                </a:pattFill>
                <a:effectLst>
                  <a:outerShdw blurRad="38100" dist="19050" dir="2700000" algn="tl" rotWithShape="0">
                    <a:schemeClr val="dk1">
                      <a:alpha val="40000"/>
                      <a:lumMod val="50000"/>
                    </a:schemeClr>
                  </a:outerShdw>
                </a:effectLst>
                <a:latin typeface="Showcard Gothic" panose="04020904020102020604" charset="0"/>
              </a:rPr>
              <a:t>you</a:t>
            </a:r>
          </a:p>
        </p:txBody>
      </p:sp>
      <p:sp>
        <p:nvSpPr>
          <p:cNvPr id="4" name="文本框 3"/>
          <p:cNvSpPr txBox="1"/>
          <p:nvPr/>
        </p:nvSpPr>
        <p:spPr>
          <a:xfrm>
            <a:off x="538480" y="2842895"/>
            <a:ext cx="8454390" cy="1568450"/>
          </a:xfrm>
          <a:prstGeom prst="rect">
            <a:avLst/>
          </a:prstGeom>
          <a:noFill/>
        </p:spPr>
        <p:txBody>
          <a:bodyPr wrap="square" rtlCol="0">
            <a:spAutoFit/>
          </a:bodyPr>
          <a:lstStyle/>
          <a:p>
            <a:r>
              <a:rPr lang="en-US" altLang="zh-CN" sz="2400">
                <a:latin typeface="Times New Roman" panose="02020603050405020304" charset="0"/>
              </a:rPr>
              <a:t>Dao </a:t>
            </a:r>
          </a:p>
          <a:p>
            <a:r>
              <a:rPr lang="en-US" altLang="zh-CN" sz="2400">
                <a:latin typeface="Times New Roman" panose="02020603050405020304" charset="0"/>
              </a:rPr>
              <a:t>Tel: 093-049-6107                 E-mail: winonagm@foxmail.com</a:t>
            </a:r>
          </a:p>
          <a:p>
            <a:r>
              <a:rPr lang="en-US" altLang="zh-CN" sz="2400">
                <a:latin typeface="Times New Roman" panose="02020603050405020304" charset="0"/>
              </a:rPr>
              <a:t>WeiChat ID: Winona-GM     Line ID: dao803</a:t>
            </a:r>
          </a:p>
          <a:p>
            <a:r>
              <a:rPr lang="en-US" altLang="zh-CN" sz="2400">
                <a:latin typeface="Times New Roman" panose="02020603050405020304" charset="0"/>
              </a:rPr>
              <a:t>College of Art, media and technology, Chiangmai University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文本框 5"/>
          <p:cNvSpPr txBox="1"/>
          <p:nvPr/>
        </p:nvSpPr>
        <p:spPr>
          <a:xfrm>
            <a:off x="1042988" y="369888"/>
            <a:ext cx="5756275" cy="645160"/>
          </a:xfrm>
          <a:prstGeom prst="rect">
            <a:avLst/>
          </a:prstGeom>
          <a:noFill/>
          <a:ln w="9525">
            <a:noFill/>
          </a:ln>
        </p:spPr>
        <p:txBody>
          <a:bodyPr wrap="square" anchor="t">
            <a:spAutoFit/>
          </a:bodyPr>
          <a:lstStyle/>
          <a:p>
            <a:r>
              <a:rPr lang="en-US" altLang="zh-CN" sz="3600">
                <a:latin typeface="Times New Roman" panose="02020603050405020304" charset="0"/>
                <a:ea typeface="SimSun" panose="02010600030101010101" pitchFamily="2" charset="-122"/>
                <a:sym typeface="SimSun" panose="02010600030101010101" pitchFamily="2" charset="-122"/>
              </a:rPr>
              <a:t>  </a:t>
            </a:r>
            <a:r>
              <a:rPr lang="en-US" altLang="zh-CN" sz="2400">
                <a:latin typeface="Times New Roman" panose="02020603050405020304" charset="0"/>
                <a:ea typeface="SimSun" panose="02010600030101010101" pitchFamily="2" charset="-122"/>
                <a:sym typeface="SimSun" panose="02010600030101010101" pitchFamily="2" charset="-122"/>
              </a:rPr>
              <a:t>Brief introduction </a:t>
            </a:r>
            <a:r>
              <a:rPr lang="en-US" altLang="zh-CN" sz="3600">
                <a:latin typeface="Times New Roman" panose="02020603050405020304" charset="0"/>
                <a:ea typeface="SimSun" panose="02010600030101010101" pitchFamily="2" charset="-122"/>
                <a:sym typeface="SimSun" panose="02010600030101010101" pitchFamily="2" charset="-122"/>
              </a:rPr>
              <a:t>  </a:t>
            </a:r>
            <a:endParaRPr lang="en-US" altLang="zh-CN" sz="3600">
              <a:latin typeface="Arial" panose="020B0604020202020204" pitchFamily="34" charset="0"/>
              <a:ea typeface="SimSun" panose="02010600030101010101" pitchFamily="2" charset="-122"/>
            </a:endParaRPr>
          </a:p>
        </p:txBody>
      </p:sp>
      <p:sp>
        <p:nvSpPr>
          <p:cNvPr id="4098" name="文本框 7"/>
          <p:cNvSpPr txBox="1"/>
          <p:nvPr/>
        </p:nvSpPr>
        <p:spPr>
          <a:xfrm>
            <a:off x="7938" y="1500188"/>
            <a:ext cx="8799512" cy="5076825"/>
          </a:xfrm>
          <a:prstGeom prst="rect">
            <a:avLst/>
          </a:prstGeom>
          <a:noFill/>
          <a:ln w="9525">
            <a:noFill/>
          </a:ln>
        </p:spPr>
        <p:txBody>
          <a:bodyPr wrap="square" anchor="t">
            <a:spAutoFit/>
          </a:bodyPr>
          <a:lstStyle/>
          <a:p>
            <a:endParaRPr lang="en-US" altLang="zh-CN">
              <a:latin typeface="Times New Roman" panose="02020603050405020304" charset="0"/>
              <a:ea typeface="SimSun" panose="02010600030101010101" pitchFamily="2" charset="-122"/>
              <a:sym typeface="SimSun" panose="02010600030101010101" pitchFamily="2" charset="-122"/>
            </a:endParaRPr>
          </a:p>
          <a:p>
            <a:endParaRPr lang="en-US" altLang="zh-CN">
              <a:latin typeface="Times New Roman" panose="02020603050405020304" charset="0"/>
              <a:ea typeface="SimSun" panose="02010600030101010101" pitchFamily="2" charset="-122"/>
              <a:sym typeface="SimSun" panose="02010600030101010101" pitchFamily="2" charset="-122"/>
            </a:endParaRPr>
          </a:p>
          <a:p>
            <a:r>
              <a:rPr lang="en-US" altLang="zh-CN">
                <a:latin typeface="Times New Roman" panose="02020603050405020304" charset="0"/>
                <a:ea typeface="SimSun" panose="02010600030101010101" pitchFamily="2" charset="-122"/>
                <a:sym typeface="SimSun" panose="02010600030101010101" pitchFamily="2" charset="-122"/>
              </a:rPr>
              <a:t>2.Established in May,2003.</a:t>
            </a:r>
          </a:p>
          <a:p>
            <a:endParaRPr lang="en-US" altLang="zh-CN">
              <a:latin typeface="Times New Roman" panose="02020603050405020304" charset="0"/>
              <a:ea typeface="SimSun" panose="02010600030101010101" pitchFamily="2" charset="-122"/>
              <a:sym typeface="SimSun" panose="02010600030101010101" pitchFamily="2" charset="-122"/>
            </a:endParaRPr>
          </a:p>
          <a:p>
            <a:r>
              <a:rPr lang="en-US" altLang="zh-CN">
                <a:latin typeface="Times New Roman" panose="02020603050405020304" charset="0"/>
                <a:ea typeface="SimSun" panose="02010600030101010101" pitchFamily="2" charset="-122"/>
                <a:sym typeface="SimSun" panose="02010600030101010101" pitchFamily="2" charset="-122"/>
              </a:rPr>
              <a:t>3.Business volume:10,000million RMB（includingT-mall.</a:t>
            </a:r>
          </a:p>
          <a:p>
            <a:r>
              <a:rPr lang="en-US" altLang="zh-CN">
                <a:latin typeface="Times New Roman" panose="02020603050405020304" charset="0"/>
                <a:ea typeface="SimSun" panose="02010600030101010101" pitchFamily="2" charset="-122"/>
                <a:sym typeface="SimSun" panose="02010600030101010101" pitchFamily="2" charset="-122"/>
              </a:rPr>
              <a:t>com）</a:t>
            </a:r>
            <a:endParaRPr lang="en-US" altLang="zh-CN">
              <a:latin typeface="Times New Roman" panose="02020603050405020304" charset="0"/>
              <a:ea typeface="SimSun" panose="02010600030101010101" pitchFamily="2" charset="-122"/>
            </a:endParaRPr>
          </a:p>
          <a:p>
            <a:endParaRPr lang="en-US" altLang="zh-CN">
              <a:latin typeface="Times New Roman" panose="02020603050405020304" charset="0"/>
              <a:ea typeface="SimSun" panose="02010600030101010101" pitchFamily="2" charset="-122"/>
            </a:endParaRPr>
          </a:p>
          <a:p>
            <a:r>
              <a:rPr lang="en-US" altLang="zh-CN">
                <a:latin typeface="Times New Roman" panose="02020603050405020304" charset="0"/>
                <a:ea typeface="SimSun" panose="02010600030101010101" pitchFamily="2" charset="-122"/>
              </a:rPr>
              <a:t>4.The big online retail business platform in Asia-Pacific area.</a:t>
            </a:r>
          </a:p>
          <a:p>
            <a:endParaRPr lang="en-US" altLang="zh-CN">
              <a:latin typeface="Times New Roman" panose="02020603050405020304" charset="0"/>
              <a:ea typeface="SimSun" panose="02010600030101010101" pitchFamily="2" charset="-122"/>
            </a:endParaRPr>
          </a:p>
          <a:p>
            <a:r>
              <a:rPr lang="en-US" altLang="zh-CN">
                <a:latin typeface="Times New Roman" panose="02020603050405020304" charset="0"/>
                <a:ea typeface="SimSun" panose="02010600030101010101" pitchFamily="2" charset="-122"/>
              </a:rPr>
              <a:t>500,000,000 registered members.</a:t>
            </a:r>
          </a:p>
          <a:p>
            <a:endParaRPr lang="en-US" altLang="zh-CN">
              <a:latin typeface="Times New Roman" panose="02020603050405020304" charset="0"/>
              <a:ea typeface="SimSun" panose="02010600030101010101" pitchFamily="2" charset="-122"/>
            </a:endParaRPr>
          </a:p>
          <a:p>
            <a:r>
              <a:rPr lang="en-US" altLang="zh-CN">
                <a:latin typeface="Times New Roman" panose="02020603050405020304" charset="0"/>
                <a:ea typeface="SimSun" panose="02010600030101010101" pitchFamily="2" charset="-122"/>
              </a:rPr>
              <a:t>60,000,000 permanent website visitors everyday.</a:t>
            </a:r>
          </a:p>
          <a:p>
            <a:endParaRPr lang="en-US" altLang="zh-CN">
              <a:latin typeface="Times New Roman" panose="02020603050405020304" charset="0"/>
              <a:ea typeface="SimSun" panose="02010600030101010101" pitchFamily="2" charset="-122"/>
            </a:endParaRPr>
          </a:p>
          <a:p>
            <a:r>
              <a:rPr lang="en-US" altLang="zh-CN">
                <a:latin typeface="Times New Roman" panose="02020603050405020304" charset="0"/>
                <a:ea typeface="SimSun" panose="02010600030101010101" pitchFamily="2" charset="-122"/>
              </a:rPr>
              <a:t>The volume of online merchandise is more than 800,000,000.</a:t>
            </a:r>
          </a:p>
          <a:p>
            <a:endParaRPr lang="en-US" altLang="zh-CN">
              <a:latin typeface="Times New Roman" panose="02020603050405020304" charset="0"/>
              <a:ea typeface="SimSun" panose="02010600030101010101" pitchFamily="2" charset="-122"/>
            </a:endParaRPr>
          </a:p>
          <a:p>
            <a:r>
              <a:rPr lang="en-US" altLang="zh-CN">
                <a:latin typeface="Times New Roman" panose="02020603050405020304" charset="0"/>
                <a:ea typeface="SimSun" panose="02010600030101010101" pitchFamily="2" charset="-122"/>
              </a:rPr>
              <a:t>4.8million pieces of goods were sold per minute on average.</a:t>
            </a:r>
          </a:p>
          <a:p>
            <a:endParaRPr lang="zh-CN" altLang="en-US">
              <a:latin typeface="Arial" panose="020B0604020202020204" pitchFamily="34" charset="0"/>
              <a:ea typeface="SimSun" panose="02010600030101010101" pitchFamily="2" charset="-122"/>
            </a:endParaRPr>
          </a:p>
          <a:p>
            <a:endParaRPr lang="en-US" altLang="zh-CN">
              <a:latin typeface="Arial" panose="020B0604020202020204" pitchFamily="34" charset="0"/>
              <a:ea typeface="SimSun" panose="02010600030101010101" pitchFamily="2" charset="-122"/>
            </a:endParaRPr>
          </a:p>
        </p:txBody>
      </p:sp>
      <p:cxnSp>
        <p:nvCxnSpPr>
          <p:cNvPr id="9" name="直接连接符 8"/>
          <p:cNvCxnSpPr/>
          <p:nvPr/>
        </p:nvCxnSpPr>
        <p:spPr>
          <a:xfrm flipV="1">
            <a:off x="82550" y="6040438"/>
            <a:ext cx="905033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100" name="组合 16"/>
          <p:cNvGrpSpPr/>
          <p:nvPr/>
        </p:nvGrpSpPr>
        <p:grpSpPr>
          <a:xfrm>
            <a:off x="274638" y="241300"/>
            <a:ext cx="973137" cy="1019175"/>
            <a:chOff x="927506" y="1583088"/>
            <a:chExt cx="973635" cy="1017939"/>
          </a:xfrm>
        </p:grpSpPr>
        <p:sp>
          <p:nvSpPr>
            <p:cNvPr id="18" name="菱形 17"/>
            <p:cNvSpPr/>
            <p:nvPr>
              <p:custDataLst>
                <p:tags r:id="rId1"/>
              </p:custDataLst>
            </p:nvPr>
          </p:nvSpPr>
          <p:spPr>
            <a:xfrm>
              <a:off x="1340272" y="1710657"/>
              <a:ext cx="355787" cy="355787"/>
            </a:xfrm>
            <a:prstGeom prst="diamond">
              <a:avLst/>
            </a:prstGeom>
            <a:solidFill>
              <a:srgbClr val="8C7B70">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19" name="菱形 18"/>
            <p:cNvSpPr/>
            <p:nvPr>
              <p:custDataLst>
                <p:tags r:id="rId2"/>
              </p:custDataLst>
            </p:nvPr>
          </p:nvSpPr>
          <p:spPr>
            <a:xfrm>
              <a:off x="1340272" y="2116594"/>
              <a:ext cx="355787" cy="355787"/>
            </a:xfrm>
            <a:prstGeom prst="diamond">
              <a:avLst/>
            </a:prstGeom>
            <a:solidFill>
              <a:srgbClr val="8C7B70">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20" name="菱形 19"/>
            <p:cNvSpPr/>
            <p:nvPr>
              <p:custDataLst>
                <p:tags r:id="rId3"/>
              </p:custDataLst>
            </p:nvPr>
          </p:nvSpPr>
          <p:spPr>
            <a:xfrm>
              <a:off x="1545354" y="1914164"/>
              <a:ext cx="355787" cy="355787"/>
            </a:xfrm>
            <a:prstGeom prst="diamond">
              <a:avLst/>
            </a:prstGeom>
            <a:solidFill>
              <a:srgbClr val="8C7B70">
                <a:lumMod val="60000"/>
                <a:lumOff val="4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4104" name="任意多边形 20"/>
            <p:cNvSpPr/>
            <p:nvPr>
              <p:custDataLst>
                <p:tags r:id="rId4"/>
              </p:custDataLst>
            </p:nvPr>
          </p:nvSpPr>
          <p:spPr>
            <a:xfrm>
              <a:off x="954821" y="1583088"/>
              <a:ext cx="536157" cy="1017939"/>
            </a:xfrm>
            <a:custGeom>
              <a:avLst/>
              <a:gdLst/>
              <a:ahLst/>
              <a:cxnLst>
                <a:cxn ang="0">
                  <a:pos x="27187" y="0"/>
                </a:cxn>
                <a:cxn ang="0">
                  <a:pos x="536157" y="508969"/>
                </a:cxn>
                <a:cxn ang="0">
                  <a:pos x="27187" y="1017939"/>
                </a:cxn>
                <a:cxn ang="0">
                  <a:pos x="0" y="990751"/>
                </a:cxn>
                <a:cxn ang="0">
                  <a:pos x="481781" y="508969"/>
                </a:cxn>
                <a:cxn ang="0">
                  <a:pos x="0" y="27187"/>
                </a:cxn>
              </a:cxnLst>
              <a:rect l="0" t="0" r="0" b="0"/>
              <a:pathLst>
                <a:path w="1902905" h="3612822">
                  <a:moveTo>
                    <a:pt x="96494" y="0"/>
                  </a:moveTo>
                  <a:lnTo>
                    <a:pt x="1902905" y="1806411"/>
                  </a:lnTo>
                  <a:lnTo>
                    <a:pt x="96494" y="3612822"/>
                  </a:lnTo>
                  <a:lnTo>
                    <a:pt x="0" y="3516328"/>
                  </a:lnTo>
                  <a:lnTo>
                    <a:pt x="1709917" y="1806411"/>
                  </a:lnTo>
                  <a:lnTo>
                    <a:pt x="0" y="96494"/>
                  </a:lnTo>
                  <a:close/>
                </a:path>
              </a:pathLst>
            </a:custGeom>
            <a:solidFill>
              <a:srgbClr val="E8E5E2"/>
            </a:solidFill>
            <a:ln w="9525">
              <a:noFill/>
            </a:ln>
          </p:spPr>
          <p:txBody>
            <a:bodyPr/>
            <a:lstStyle/>
            <a:p>
              <a:endParaRPr lang="zh-CN" altLang="en-US"/>
            </a:p>
          </p:txBody>
        </p:sp>
        <p:sp>
          <p:nvSpPr>
            <p:cNvPr id="4105" name="任意多边形 21"/>
            <p:cNvSpPr/>
            <p:nvPr>
              <p:custDataLst>
                <p:tags r:id="rId5"/>
              </p:custDataLst>
            </p:nvPr>
          </p:nvSpPr>
          <p:spPr>
            <a:xfrm>
              <a:off x="927506" y="1583088"/>
              <a:ext cx="509096" cy="1017939"/>
            </a:xfrm>
            <a:custGeom>
              <a:avLst/>
              <a:gdLst>
                <a:gd name="txL" fmla="*/ 0 w 1806862"/>
                <a:gd name="txT" fmla="*/ 0 h 3612822"/>
                <a:gd name="txR" fmla="*/ 1806862 w 1806862"/>
                <a:gd name="txB" fmla="*/ 3612822 h 3612822"/>
              </a:gdLst>
              <a:ahLst/>
              <a:cxnLst>
                <a:cxn ang="0">
                  <a:pos x="127" y="0"/>
                </a:cxn>
                <a:cxn ang="0">
                  <a:pos x="509096" y="508969"/>
                </a:cxn>
                <a:cxn ang="0">
                  <a:pos x="127" y="1017939"/>
                </a:cxn>
                <a:cxn ang="0">
                  <a:pos x="0" y="1017811"/>
                </a:cxn>
                <a:cxn ang="0">
                  <a:pos x="0" y="127"/>
                </a:cxn>
              </a:cxnLst>
              <a:rect l="txL" t="txT" r="txR" b="txB"/>
              <a:pathLst>
                <a:path w="1806862" h="3612822">
                  <a:moveTo>
                    <a:pt x="451" y="0"/>
                  </a:moveTo>
                  <a:lnTo>
                    <a:pt x="1806862" y="1806411"/>
                  </a:lnTo>
                  <a:lnTo>
                    <a:pt x="451" y="3612822"/>
                  </a:lnTo>
                  <a:lnTo>
                    <a:pt x="0" y="3612371"/>
                  </a:lnTo>
                  <a:lnTo>
                    <a:pt x="0" y="451"/>
                  </a:lnTo>
                  <a:close/>
                </a:path>
              </a:pathLst>
            </a:custGeom>
            <a:solidFill>
              <a:srgbClr val="8C7B70"/>
            </a:solidFill>
            <a:ln w="9525">
              <a:noFill/>
            </a:ln>
          </p:spPr>
          <p:txBody>
            <a:bodyPr wrap="square" lIns="91440" tIns="45720" rIns="252000" bIns="45720" anchor="ctr"/>
            <a:lstStyle/>
            <a:p>
              <a:pPr algn="ctr"/>
              <a:r>
                <a:rPr lang="en-US" altLang="zh-CN" sz="2800" dirty="0">
                  <a:solidFill>
                    <a:srgbClr val="FFFFFF"/>
                  </a:solidFill>
                  <a:latin typeface="Arial" panose="020B0604020202020204" pitchFamily="34" charset="0"/>
                  <a:ea typeface="SimSun" panose="02010600030101010101" pitchFamily="2" charset="-122"/>
                  <a:sym typeface="Arial" panose="020B0604020202020204" pitchFamily="34" charset="0"/>
                </a:rPr>
                <a:t>A</a:t>
              </a:r>
              <a:endParaRPr lang="zh-CN" altLang="en-US" sz="2800" dirty="0" err="1">
                <a:solidFill>
                  <a:srgbClr val="FFFFFF"/>
                </a:solidFill>
                <a:latin typeface="Arial" panose="020B0604020202020204" pitchFamily="34" charset="0"/>
                <a:ea typeface="SimSun" panose="02010600030101010101" pitchFamily="2" charset="-122"/>
                <a:sym typeface="Arial" panose="020B0604020202020204" pitchFamily="34" charset="0"/>
              </a:endParaRPr>
            </a:p>
          </p:txBody>
        </p:sp>
      </p:grpSp>
      <p:pic>
        <p:nvPicPr>
          <p:cNvPr id="4106" name="图片 22" descr="timgO9BJC6Q4"/>
          <p:cNvPicPr>
            <a:picLocks noChangeAspect="1"/>
          </p:cNvPicPr>
          <p:nvPr/>
        </p:nvPicPr>
        <p:blipFill>
          <a:blip r:embed="rId7"/>
          <a:stretch>
            <a:fillRect/>
          </a:stretch>
        </p:blipFill>
        <p:spPr>
          <a:xfrm>
            <a:off x="6756400" y="58738"/>
            <a:ext cx="979488" cy="1201737"/>
          </a:xfrm>
          <a:prstGeom prst="rect">
            <a:avLst/>
          </a:prstGeom>
          <a:noFill/>
          <a:ln w="9525">
            <a:noFill/>
          </a:ln>
        </p:spPr>
      </p:pic>
      <p:sp>
        <p:nvSpPr>
          <p:cNvPr id="4107" name="文本框 23"/>
          <p:cNvSpPr txBox="1"/>
          <p:nvPr/>
        </p:nvSpPr>
        <p:spPr>
          <a:xfrm>
            <a:off x="7664450" y="762000"/>
            <a:ext cx="1468438" cy="368300"/>
          </a:xfrm>
          <a:prstGeom prst="rect">
            <a:avLst/>
          </a:prstGeom>
          <a:noFill/>
          <a:ln w="9525">
            <a:noFill/>
          </a:ln>
        </p:spPr>
        <p:txBody>
          <a:bodyPr wrap="square" anchor="t">
            <a:spAutoFit/>
          </a:bodyPr>
          <a:lstStyle/>
          <a:p>
            <a:r>
              <a:rPr lang="en-US" altLang="zh-CN">
                <a:latin typeface="Arial" panose="020B0604020202020204" pitchFamily="34" charset="0"/>
                <a:ea typeface="SimSun" panose="02010600030101010101" pitchFamily="2" charset="-122"/>
              </a:rPr>
              <a:t>Jack Ma</a:t>
            </a:r>
          </a:p>
        </p:txBody>
      </p:sp>
      <p:sp>
        <p:nvSpPr>
          <p:cNvPr id="4108" name="文本框 24"/>
          <p:cNvSpPr txBox="1"/>
          <p:nvPr/>
        </p:nvSpPr>
        <p:spPr>
          <a:xfrm>
            <a:off x="6538913" y="1701800"/>
            <a:ext cx="1619250" cy="368300"/>
          </a:xfrm>
          <a:prstGeom prst="rect">
            <a:avLst/>
          </a:prstGeom>
          <a:noFill/>
          <a:ln w="9525">
            <a:noFill/>
          </a:ln>
        </p:spPr>
        <p:txBody>
          <a:bodyPr wrap="square" anchor="t">
            <a:spAutoFit/>
          </a:bodyPr>
          <a:lstStyle/>
          <a:p>
            <a:r>
              <a:rPr lang="en-US" altLang="zh-CN">
                <a:latin typeface="Arial" panose="020B0604020202020204" pitchFamily="34" charset="0"/>
                <a:ea typeface="SimSun" panose="02010600030101010101" pitchFamily="2" charset="-122"/>
              </a:rPr>
              <a:t>Alibaba group</a:t>
            </a:r>
          </a:p>
        </p:txBody>
      </p:sp>
      <p:sp>
        <p:nvSpPr>
          <p:cNvPr id="27" name="圆角矩形 26"/>
          <p:cNvSpPr/>
          <p:nvPr/>
        </p:nvSpPr>
        <p:spPr>
          <a:xfrm>
            <a:off x="6483350" y="1628775"/>
            <a:ext cx="1873250" cy="50482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4110" name="文本框 27"/>
          <p:cNvSpPr txBox="1"/>
          <p:nvPr/>
        </p:nvSpPr>
        <p:spPr>
          <a:xfrm>
            <a:off x="6556375" y="2611438"/>
            <a:ext cx="2292350" cy="368300"/>
          </a:xfrm>
          <a:prstGeom prst="rect">
            <a:avLst/>
          </a:prstGeom>
          <a:noFill/>
          <a:ln w="9525">
            <a:noFill/>
          </a:ln>
        </p:spPr>
        <p:txBody>
          <a:bodyPr wrap="square" anchor="t">
            <a:spAutoFit/>
          </a:bodyPr>
          <a:lstStyle/>
          <a:p>
            <a:r>
              <a:rPr lang="zh-CN" altLang="en-US">
                <a:latin typeface="Arial" panose="020B0604020202020204" pitchFamily="34" charset="0"/>
                <a:ea typeface="SimSun" panose="02010600030101010101" pitchFamily="2" charset="-122"/>
              </a:rPr>
              <a:t>淘宝网</a:t>
            </a:r>
            <a:r>
              <a:rPr lang="en-US" altLang="zh-CN">
                <a:latin typeface="Arial" panose="020B0604020202020204" pitchFamily="34" charset="0"/>
                <a:ea typeface="SimSun" panose="02010600030101010101" pitchFamily="2" charset="-122"/>
              </a:rPr>
              <a:t>Taobao</a:t>
            </a:r>
          </a:p>
        </p:txBody>
      </p:sp>
      <p:sp>
        <p:nvSpPr>
          <p:cNvPr id="29" name="圆角矩形 28"/>
          <p:cNvSpPr/>
          <p:nvPr/>
        </p:nvSpPr>
        <p:spPr>
          <a:xfrm>
            <a:off x="6556375" y="2540000"/>
            <a:ext cx="1871663" cy="46037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30" name="下箭头 29"/>
          <p:cNvSpPr/>
          <p:nvPr/>
        </p:nvSpPr>
        <p:spPr>
          <a:xfrm>
            <a:off x="7070725" y="1341438"/>
            <a:ext cx="358775" cy="287338"/>
          </a:xfrm>
          <a:prstGeom prst="downArrow">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31" name="下箭头 30"/>
          <p:cNvSpPr/>
          <p:nvPr/>
        </p:nvSpPr>
        <p:spPr>
          <a:xfrm>
            <a:off x="7053263" y="2185988"/>
            <a:ext cx="360363" cy="354013"/>
          </a:xfrm>
          <a:prstGeom prst="downArrow">
            <a:avLst/>
          </a:prstGeom>
          <a:solidFill>
            <a:schemeClr val="accent5">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
        <p:nvSpPr>
          <p:cNvPr id="4114" name="文本框 31"/>
          <p:cNvSpPr txBox="1"/>
          <p:nvPr/>
        </p:nvSpPr>
        <p:spPr>
          <a:xfrm>
            <a:off x="7938" y="928688"/>
            <a:ext cx="5514975" cy="2030412"/>
          </a:xfrm>
          <a:prstGeom prst="rect">
            <a:avLst/>
          </a:prstGeom>
          <a:noFill/>
          <a:ln w="9525">
            <a:noFill/>
          </a:ln>
        </p:spPr>
        <p:txBody>
          <a:bodyPr wrap="square" anchor="t">
            <a:spAutoFit/>
          </a:bodyPr>
          <a:lstStyle/>
          <a:p>
            <a:endParaRPr lang="en-US" altLang="zh-CN">
              <a:latin typeface="Times New Roman" panose="02020603050405020304" charset="0"/>
              <a:ea typeface="SimSun" panose="02010600030101010101" pitchFamily="2" charset="-122"/>
              <a:sym typeface="SimSun" panose="02010600030101010101" pitchFamily="2" charset="-122"/>
            </a:endParaRPr>
          </a:p>
          <a:p>
            <a:r>
              <a:rPr lang="en-US" altLang="zh-CN">
                <a:latin typeface="Times New Roman" panose="02020603050405020304" charset="0"/>
                <a:ea typeface="SimSun" panose="02010600030101010101" pitchFamily="2" charset="-122"/>
                <a:sym typeface="SimSun" panose="02010600030101010101" pitchFamily="2" charset="-122"/>
              </a:rPr>
              <a:t>1.Comprehensive </a:t>
            </a:r>
            <a:r>
              <a:rPr lang="en-US" altLang="zh-CN" b="1">
                <a:latin typeface="Times New Roman" panose="02020603050405020304" charset="0"/>
                <a:ea typeface="SimSun" panose="02010600030101010101" pitchFamily="2" charset="-122"/>
                <a:sym typeface="SimSun" panose="02010600030101010101" pitchFamily="2" charset="-122"/>
              </a:rPr>
              <a:t>C2C</a:t>
            </a:r>
            <a:r>
              <a:rPr lang="en-US" altLang="zh-CN">
                <a:latin typeface="Times New Roman" panose="02020603050405020304" charset="0"/>
                <a:ea typeface="SimSun" panose="02010600030101010101" pitchFamily="2" charset="-122"/>
                <a:sym typeface="SimSun" panose="02010600030101010101" pitchFamily="2" charset="-122"/>
              </a:rPr>
              <a:t> online shopping platform</a:t>
            </a:r>
            <a:r>
              <a:rPr lang="zh-CN" altLang="en-US">
                <a:latin typeface="Times New Roman" panose="02020603050405020304" charset="0"/>
                <a:ea typeface="SimSun" panose="02010600030101010101" pitchFamily="2" charset="-122"/>
                <a:sym typeface="SimSun" panose="02010600030101010101" pitchFamily="2" charset="-122"/>
              </a:rPr>
              <a:t>（</a:t>
            </a:r>
            <a:r>
              <a:rPr lang="en-US" altLang="zh-CN">
                <a:latin typeface="Times New Roman" panose="02020603050405020304" charset="0"/>
                <a:ea typeface="SimSun" panose="02010600030101010101" pitchFamily="2" charset="-122"/>
                <a:sym typeface="SimSun" panose="02010600030101010101" pitchFamily="2" charset="-122"/>
              </a:rPr>
              <a:t>95.1% market share in the end of 2014</a:t>
            </a:r>
            <a:r>
              <a:rPr lang="zh-CN" altLang="en-US">
                <a:latin typeface="Times New Roman" panose="02020603050405020304" charset="0"/>
                <a:ea typeface="SimSun" panose="02010600030101010101" pitchFamily="2" charset="-122"/>
                <a:sym typeface="SimSun" panose="02010600030101010101" pitchFamily="2" charset="-122"/>
              </a:rPr>
              <a:t>）</a:t>
            </a:r>
            <a:r>
              <a:rPr lang="en-US" altLang="zh-CN">
                <a:latin typeface="Times New Roman" panose="02020603050405020304" charset="0"/>
                <a:ea typeface="SimSun" panose="02010600030101010101" pitchFamily="2" charset="-122"/>
                <a:sym typeface="SimSun" panose="02010600030101010101" pitchFamily="2" charset="-122"/>
              </a:rPr>
              <a:t>.</a:t>
            </a:r>
          </a:p>
          <a:p>
            <a:endParaRPr lang="en-US" altLang="zh-CN">
              <a:latin typeface="Times New Roman" panose="02020603050405020304" charset="0"/>
              <a:ea typeface="SimSun" panose="02010600030101010101" pitchFamily="2" charset="-122"/>
              <a:sym typeface="SimSun" panose="02010600030101010101" pitchFamily="2" charset="-122"/>
            </a:endParaRPr>
          </a:p>
          <a:p>
            <a:endParaRPr lang="zh-CN" altLang="en-US">
              <a:latin typeface="Arial" panose="020B0604020202020204" pitchFamily="34" charset="0"/>
              <a:ea typeface="SimSun" panose="02010600030101010101" pitchFamily="2" charset="-122"/>
            </a:endParaRPr>
          </a:p>
          <a:p>
            <a:endParaRPr lang="zh-CN" altLang="en-US">
              <a:latin typeface="Arial" panose="020B0604020202020204" pitchFamily="34" charset="0"/>
              <a:ea typeface="SimSun" panose="02010600030101010101" pitchFamily="2" charset="-122"/>
            </a:endParaRPr>
          </a:p>
          <a:p>
            <a:endParaRPr lang="zh-CN" altLang="en-US">
              <a:latin typeface="Arial" panose="020B0604020202020204" pitchFamily="34" charset="0"/>
              <a:ea typeface="SimSun" panose="02010600030101010101" pitchFamily="2" charset="-122"/>
            </a:endParaRPr>
          </a:p>
        </p:txBody>
      </p:sp>
      <p:sp>
        <p:nvSpPr>
          <p:cNvPr id="33" name="右大括号 32"/>
          <p:cNvSpPr/>
          <p:nvPr/>
        </p:nvSpPr>
        <p:spPr>
          <a:xfrm>
            <a:off x="5521325" y="1341438"/>
            <a:ext cx="720725" cy="4613275"/>
          </a:xfrm>
          <a:prstGeom prst="rightBrace">
            <a:avLst>
              <a:gd name="adj1" fmla="val 8333"/>
              <a:gd name="adj2" fmla="val 32429"/>
            </a:avLst>
          </a:prstGeom>
          <a:ln w="15875" cmpd="sng">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fontAlgn="base"/>
            <a:endParaRPr lang="zh-CN" altLang="en-US" strike="noStrike" noProof="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文本框 3"/>
          <p:cNvSpPr txBox="1"/>
          <p:nvPr/>
        </p:nvSpPr>
        <p:spPr>
          <a:xfrm>
            <a:off x="242888" y="266700"/>
            <a:ext cx="8659812" cy="2552700"/>
          </a:xfrm>
          <a:prstGeom prst="rect">
            <a:avLst/>
          </a:prstGeom>
          <a:noFill/>
          <a:ln w="9525">
            <a:noFill/>
          </a:ln>
        </p:spPr>
        <p:txBody>
          <a:bodyPr wrap="square" anchor="t">
            <a:spAutoFit/>
          </a:bodyPr>
          <a:lstStyle/>
          <a:p>
            <a:r>
              <a:rPr lang="en-US" altLang="zh-CN" sz="2000">
                <a:latin typeface="Times New Roman" panose="02020603050405020304" charset="0"/>
                <a:ea typeface="SimSun" panose="02010600030101010101" pitchFamily="2" charset="-122"/>
              </a:rPr>
              <a:t>About the income: on the double eleven day, the volume of transaction on Taobao and T-mall online platform is up to </a:t>
            </a:r>
            <a:r>
              <a:rPr lang="en-US" altLang="zh-CN" sz="2000" b="1">
                <a:latin typeface="Times New Roman" panose="02020603050405020304" charset="0"/>
                <a:ea typeface="SimSun" panose="02010600030101010101" pitchFamily="2" charset="-122"/>
              </a:rPr>
              <a:t>1682 million yuan</a:t>
            </a:r>
            <a:r>
              <a:rPr lang="en-US" altLang="zh-CN" sz="2000">
                <a:latin typeface="Times New Roman" panose="02020603050405020304" charset="0"/>
                <a:ea typeface="SimSun" panose="02010600030101010101" pitchFamily="2" charset="-122"/>
              </a:rPr>
              <a:t>. </a:t>
            </a:r>
          </a:p>
          <a:p>
            <a:endParaRPr lang="en-US" altLang="zh-CN" sz="2000">
              <a:latin typeface="Times New Roman" panose="02020603050405020304" charset="0"/>
              <a:ea typeface="SimSun" panose="02010600030101010101" pitchFamily="2" charset="-122"/>
            </a:endParaRPr>
          </a:p>
          <a:p>
            <a:r>
              <a:rPr lang="en-US" altLang="zh-CN" sz="2000">
                <a:latin typeface="Times New Roman" panose="02020603050405020304" charset="0"/>
                <a:ea typeface="SimSun" panose="02010600030101010101" pitchFamily="2" charset="-122"/>
              </a:rPr>
              <a:t>The consumers around the whole world finish the payment via Alipay which has the volume of 14.8million deals, thus increased 41% compared with that in 2016. </a:t>
            </a:r>
          </a:p>
          <a:p>
            <a:endParaRPr lang="en-US" altLang="zh-CN" sz="2000">
              <a:latin typeface="Times New Roman" panose="02020603050405020304" charset="0"/>
              <a:ea typeface="SimSun" panose="02010600030101010101" pitchFamily="2" charset="-122"/>
            </a:endParaRPr>
          </a:p>
          <a:p>
            <a:r>
              <a:rPr lang="en-US" altLang="zh-CN" sz="2000">
                <a:latin typeface="Times New Roman" panose="02020603050405020304" charset="0"/>
                <a:ea typeface="SimSun" panose="02010600030101010101" pitchFamily="2" charset="-122"/>
              </a:rPr>
              <a:t>And until 24:00 on that day, there were 225 countries and areas totally participated in the T-mall double eleven global shopping carnival in 2017.</a:t>
            </a:r>
          </a:p>
        </p:txBody>
      </p:sp>
      <p:cxnSp>
        <p:nvCxnSpPr>
          <p:cNvPr id="5" name="直接连接符 4"/>
          <p:cNvCxnSpPr/>
          <p:nvPr/>
        </p:nvCxnSpPr>
        <p:spPr>
          <a:xfrm>
            <a:off x="76200" y="4752975"/>
            <a:ext cx="8826500" cy="111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5124" name="图片 6" descr="timgFGUYRO0E"/>
          <p:cNvPicPr>
            <a:picLocks noChangeAspect="1"/>
          </p:cNvPicPr>
          <p:nvPr/>
        </p:nvPicPr>
        <p:blipFill>
          <a:blip r:embed="rId2"/>
          <a:srcRect r="5779" b="21120"/>
          <a:stretch>
            <a:fillRect/>
          </a:stretch>
        </p:blipFill>
        <p:spPr>
          <a:xfrm>
            <a:off x="3175" y="2944813"/>
            <a:ext cx="9120188" cy="1960562"/>
          </a:xfrm>
          <a:prstGeom prst="rect">
            <a:avLst/>
          </a:prstGeom>
          <a:noFill/>
          <a:ln w="9525">
            <a:noFill/>
          </a:ln>
        </p:spPr>
      </p:pic>
      <p:sp>
        <p:nvSpPr>
          <p:cNvPr id="2" name="文本框 1"/>
          <p:cNvSpPr txBox="1"/>
          <p:nvPr/>
        </p:nvSpPr>
        <p:spPr>
          <a:xfrm>
            <a:off x="57150" y="4985385"/>
            <a:ext cx="8835390" cy="953135"/>
          </a:xfrm>
          <a:prstGeom prst="rect">
            <a:avLst/>
          </a:prstGeom>
          <a:noFill/>
        </p:spPr>
        <p:txBody>
          <a:bodyPr wrap="square" rtlCol="0">
            <a:spAutoFit/>
          </a:bodyPr>
          <a:lstStyle/>
          <a:p>
            <a:r>
              <a:rPr lang="en-US" altLang="zh-CN" sz="1400"/>
              <a:t>T</a:t>
            </a:r>
            <a:r>
              <a:rPr lang="zh-CN" altLang="en-US" sz="1400"/>
              <a:t>he online promotion day of November 11 each year, which is derived from the promotion activities held by Taobao（</a:t>
            </a:r>
            <a:r>
              <a:rPr lang="en-US" altLang="zh-CN" sz="1400"/>
              <a:t>and T-</a:t>
            </a:r>
            <a:r>
              <a:rPr lang="zh-CN" altLang="en-US" sz="1400"/>
              <a:t>Mall</a:t>
            </a:r>
            <a:r>
              <a:rPr lang="en-US" altLang="zh-CN" sz="1400"/>
              <a:t>)</a:t>
            </a:r>
            <a:r>
              <a:rPr lang="zh-CN" altLang="en-US" sz="1400"/>
              <a:t> on November 11, 2009, when the number of participating businesses and sales promotion are limited, the business </a:t>
            </a:r>
            <a:r>
              <a:rPr lang="en-US" altLang="zh-CN" sz="1400"/>
              <a:t>is much</a:t>
            </a:r>
            <a:r>
              <a:rPr lang="zh-CN" altLang="en-US" sz="1400"/>
              <a:t> higher than the expected effect</a:t>
            </a:r>
            <a:r>
              <a:rPr lang="en-US" altLang="zh-CN" sz="1400"/>
              <a:t>. </a:t>
            </a:r>
            <a:r>
              <a:rPr lang="zh-CN" altLang="en-US" sz="1400"/>
              <a:t>Double 11 has become an annual event of China's e-commerce industry, and gradually affect the international e-commerce industry.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5" name="组合 11"/>
          <p:cNvGrpSpPr/>
          <p:nvPr/>
        </p:nvGrpSpPr>
        <p:grpSpPr>
          <a:xfrm>
            <a:off x="573088" y="400050"/>
            <a:ext cx="973137" cy="1017588"/>
            <a:chOff x="2796212" y="3103652"/>
            <a:chExt cx="973635" cy="1017939"/>
          </a:xfrm>
        </p:grpSpPr>
        <p:sp>
          <p:nvSpPr>
            <p:cNvPr id="77" name="菱形 76"/>
            <p:cNvSpPr/>
            <p:nvPr>
              <p:custDataLst>
                <p:tags r:id="rId10"/>
              </p:custDataLst>
            </p:nvPr>
          </p:nvSpPr>
          <p:spPr>
            <a:xfrm>
              <a:off x="3208978" y="3231221"/>
              <a:ext cx="355787" cy="355787"/>
            </a:xfrm>
            <a:prstGeom prst="diamond">
              <a:avLst/>
            </a:prstGeom>
            <a:solidFill>
              <a:srgbClr val="6F8587">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78" name="菱形 77"/>
            <p:cNvSpPr/>
            <p:nvPr>
              <p:custDataLst>
                <p:tags r:id="rId11"/>
              </p:custDataLst>
            </p:nvPr>
          </p:nvSpPr>
          <p:spPr>
            <a:xfrm>
              <a:off x="3208978" y="3637158"/>
              <a:ext cx="355787" cy="355787"/>
            </a:xfrm>
            <a:prstGeom prst="diamond">
              <a:avLst/>
            </a:prstGeom>
            <a:solidFill>
              <a:srgbClr val="6F8587">
                <a:lumMod val="20000"/>
                <a:lumOff val="8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79" name="菱形 78"/>
            <p:cNvSpPr/>
            <p:nvPr>
              <p:custDataLst>
                <p:tags r:id="rId12"/>
              </p:custDataLst>
            </p:nvPr>
          </p:nvSpPr>
          <p:spPr>
            <a:xfrm>
              <a:off x="3414060" y="3434728"/>
              <a:ext cx="355787" cy="355787"/>
            </a:xfrm>
            <a:prstGeom prst="diamond">
              <a:avLst/>
            </a:prstGeom>
            <a:solidFill>
              <a:srgbClr val="6F8587">
                <a:lumMod val="60000"/>
                <a:lumOff val="40000"/>
              </a:srgb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fontAlgn="base">
                <a:lnSpc>
                  <a:spcPct val="130000"/>
                </a:lnSpc>
              </a:pPr>
              <a:endParaRPr lang="zh-CN" altLang="en-US" strike="noStrike" noProof="1" smtClean="0">
                <a:solidFill>
                  <a:srgbClr val="FFFFFF"/>
                </a:solidFill>
                <a:sym typeface="Arial" panose="020B0604020202020204" pitchFamily="34" charset="0"/>
              </a:endParaRPr>
            </a:p>
          </p:txBody>
        </p:sp>
        <p:sp>
          <p:nvSpPr>
            <p:cNvPr id="6149" name="任意多边形 79"/>
            <p:cNvSpPr/>
            <p:nvPr>
              <p:custDataLst>
                <p:tags r:id="rId13"/>
              </p:custDataLst>
            </p:nvPr>
          </p:nvSpPr>
          <p:spPr>
            <a:xfrm>
              <a:off x="2823527" y="3103652"/>
              <a:ext cx="536157" cy="1017939"/>
            </a:xfrm>
            <a:custGeom>
              <a:avLst/>
              <a:gdLst/>
              <a:ahLst/>
              <a:cxnLst>
                <a:cxn ang="0">
                  <a:pos x="27187" y="0"/>
                </a:cxn>
                <a:cxn ang="0">
                  <a:pos x="536157" y="508969"/>
                </a:cxn>
                <a:cxn ang="0">
                  <a:pos x="27187" y="1017939"/>
                </a:cxn>
                <a:cxn ang="0">
                  <a:pos x="0" y="990751"/>
                </a:cxn>
                <a:cxn ang="0">
                  <a:pos x="481781" y="508969"/>
                </a:cxn>
                <a:cxn ang="0">
                  <a:pos x="0" y="27187"/>
                </a:cxn>
              </a:cxnLst>
              <a:rect l="0" t="0" r="0" b="0"/>
              <a:pathLst>
                <a:path w="1902905" h="3612822">
                  <a:moveTo>
                    <a:pt x="96494" y="0"/>
                  </a:moveTo>
                  <a:lnTo>
                    <a:pt x="1902905" y="1806411"/>
                  </a:lnTo>
                  <a:lnTo>
                    <a:pt x="96494" y="3612822"/>
                  </a:lnTo>
                  <a:lnTo>
                    <a:pt x="0" y="3516328"/>
                  </a:lnTo>
                  <a:lnTo>
                    <a:pt x="1709917" y="1806411"/>
                  </a:lnTo>
                  <a:lnTo>
                    <a:pt x="0" y="96494"/>
                  </a:lnTo>
                  <a:close/>
                </a:path>
              </a:pathLst>
            </a:custGeom>
            <a:solidFill>
              <a:srgbClr val="E2E7E7"/>
            </a:solidFill>
            <a:ln w="9525">
              <a:noFill/>
            </a:ln>
          </p:spPr>
          <p:txBody>
            <a:bodyPr/>
            <a:lstStyle/>
            <a:p>
              <a:endParaRPr lang="zh-CN" altLang="en-US"/>
            </a:p>
          </p:txBody>
        </p:sp>
        <p:sp>
          <p:nvSpPr>
            <p:cNvPr id="6150" name="任意多边形 80"/>
            <p:cNvSpPr/>
            <p:nvPr>
              <p:custDataLst>
                <p:tags r:id="rId14"/>
              </p:custDataLst>
            </p:nvPr>
          </p:nvSpPr>
          <p:spPr>
            <a:xfrm>
              <a:off x="2796212" y="3103652"/>
              <a:ext cx="509096" cy="1017939"/>
            </a:xfrm>
            <a:custGeom>
              <a:avLst/>
              <a:gdLst>
                <a:gd name="txL" fmla="*/ 0 w 1806862"/>
                <a:gd name="txT" fmla="*/ 0 h 3612822"/>
                <a:gd name="txR" fmla="*/ 1806862 w 1806862"/>
                <a:gd name="txB" fmla="*/ 3612822 h 3612822"/>
              </a:gdLst>
              <a:ahLst/>
              <a:cxnLst>
                <a:cxn ang="0">
                  <a:pos x="127" y="0"/>
                </a:cxn>
                <a:cxn ang="0">
                  <a:pos x="509096" y="508969"/>
                </a:cxn>
                <a:cxn ang="0">
                  <a:pos x="127" y="1017939"/>
                </a:cxn>
                <a:cxn ang="0">
                  <a:pos x="0" y="1017811"/>
                </a:cxn>
                <a:cxn ang="0">
                  <a:pos x="0" y="127"/>
                </a:cxn>
              </a:cxnLst>
              <a:rect l="txL" t="txT" r="txR" b="txB"/>
              <a:pathLst>
                <a:path w="1806862" h="3612822">
                  <a:moveTo>
                    <a:pt x="451" y="0"/>
                  </a:moveTo>
                  <a:lnTo>
                    <a:pt x="1806862" y="1806411"/>
                  </a:lnTo>
                  <a:lnTo>
                    <a:pt x="451" y="3612822"/>
                  </a:lnTo>
                  <a:lnTo>
                    <a:pt x="0" y="3612371"/>
                  </a:lnTo>
                  <a:lnTo>
                    <a:pt x="0" y="451"/>
                  </a:lnTo>
                  <a:close/>
                </a:path>
              </a:pathLst>
            </a:custGeom>
            <a:solidFill>
              <a:srgbClr val="6F8587"/>
            </a:solidFill>
            <a:ln w="9525">
              <a:noFill/>
            </a:ln>
          </p:spPr>
          <p:txBody>
            <a:bodyPr wrap="square" lIns="91440" tIns="45720" rIns="252000" bIns="45720" anchor="ctr"/>
            <a:lstStyle/>
            <a:p>
              <a:pPr algn="ctr"/>
              <a:r>
                <a:rPr lang="en-US" altLang="zh-CN" sz="2800" dirty="0">
                  <a:solidFill>
                    <a:srgbClr val="FFFFFF"/>
                  </a:solidFill>
                  <a:latin typeface="Arial" panose="020B0604020202020204" pitchFamily="34" charset="0"/>
                  <a:ea typeface="SimSun" panose="02010600030101010101" pitchFamily="2" charset="-122"/>
                  <a:sym typeface="Arial" panose="020B0604020202020204" pitchFamily="34" charset="0"/>
                </a:rPr>
                <a:t>B</a:t>
              </a:r>
              <a:endParaRPr lang="zh-CN" altLang="en-US" sz="2800" dirty="0" err="1">
                <a:solidFill>
                  <a:srgbClr val="FFFFFF"/>
                </a:solidFill>
                <a:latin typeface="Arial" panose="020B0604020202020204" pitchFamily="34" charset="0"/>
                <a:ea typeface="SimSun" panose="02010600030101010101" pitchFamily="2" charset="-122"/>
                <a:sym typeface="Arial" panose="020B0604020202020204" pitchFamily="34" charset="0"/>
              </a:endParaRPr>
            </a:p>
          </p:txBody>
        </p:sp>
      </p:grpSp>
      <p:sp>
        <p:nvSpPr>
          <p:cNvPr id="6151" name="文本框 3"/>
          <p:cNvSpPr txBox="1"/>
          <p:nvPr/>
        </p:nvSpPr>
        <p:spPr>
          <a:xfrm>
            <a:off x="1638300" y="630238"/>
            <a:ext cx="6246813" cy="570865"/>
          </a:xfrm>
          <a:prstGeom prst="rect">
            <a:avLst/>
          </a:prstGeom>
          <a:noFill/>
          <a:ln w="9525">
            <a:noFill/>
          </a:ln>
        </p:spPr>
        <p:txBody>
          <a:bodyPr wrap="square" anchor="t">
            <a:spAutoFit/>
          </a:bodyPr>
          <a:lstStyle/>
          <a:p>
            <a:pPr algn="just">
              <a:lnSpc>
                <a:spcPct val="130000"/>
              </a:lnSpc>
            </a:pPr>
            <a:r>
              <a:rPr lang="en-US" altLang="zh-CN" sz="2400">
                <a:latin typeface="Times New Roman" panose="02020603050405020304" charset="0"/>
                <a:ea typeface="SimSun" panose="02010600030101010101" pitchFamily="2" charset="-122"/>
                <a:sym typeface="SimSun" panose="02010600030101010101" pitchFamily="2" charset="-122"/>
              </a:rPr>
              <a:t>Operational process</a:t>
            </a:r>
            <a:endParaRPr lang="zh-CN" altLang="en-US" sz="2400">
              <a:latin typeface="Arial" panose="020B0604020202020204" pitchFamily="34" charset="0"/>
              <a:ea typeface="SimSun" panose="02010600030101010101" pitchFamily="2" charset="-122"/>
            </a:endParaRPr>
          </a:p>
        </p:txBody>
      </p:sp>
      <p:grpSp>
        <p:nvGrpSpPr>
          <p:cNvPr id="6152" name="组合 4"/>
          <p:cNvGrpSpPr/>
          <p:nvPr/>
        </p:nvGrpSpPr>
        <p:grpSpPr>
          <a:xfrm>
            <a:off x="738188" y="2586038"/>
            <a:ext cx="2309812" cy="2578100"/>
            <a:chOff x="738657" y="2586404"/>
            <a:chExt cx="2308884" cy="2577557"/>
          </a:xfrm>
        </p:grpSpPr>
        <p:grpSp>
          <p:nvGrpSpPr>
            <p:cNvPr id="6153" name="组合 6"/>
            <p:cNvGrpSpPr/>
            <p:nvPr/>
          </p:nvGrpSpPr>
          <p:grpSpPr>
            <a:xfrm>
              <a:off x="1138906" y="2586404"/>
              <a:ext cx="1482721" cy="1172083"/>
              <a:chOff x="1692000" y="2209644"/>
              <a:chExt cx="1556298" cy="1230245"/>
            </a:xfrm>
          </p:grpSpPr>
          <p:sp>
            <p:nvSpPr>
              <p:cNvPr id="6" name="任意多边形 5"/>
              <p:cNvSpPr/>
              <p:nvPr>
                <p:custDataLst>
                  <p:tags r:id="rId8"/>
                </p:custDataLst>
              </p:nvPr>
            </p:nvSpPr>
            <p:spPr>
              <a:xfrm>
                <a:off x="1698170" y="2209644"/>
                <a:ext cx="1550128" cy="1230245"/>
              </a:xfrm>
              <a:custGeom>
                <a:avLst/>
                <a:gdLst>
                  <a:gd name="connsiteX0" fmla="*/ 714103 w 1428205"/>
                  <a:gd name="connsiteY0" fmla="*/ 0 h 1114697"/>
                  <a:gd name="connsiteX1" fmla="*/ 1428205 w 1428205"/>
                  <a:gd name="connsiteY1" fmla="*/ 705394 h 1114697"/>
                  <a:gd name="connsiteX2" fmla="*/ 1013849 w 1428205"/>
                  <a:gd name="connsiteY2" fmla="*/ 1114697 h 1114697"/>
                  <a:gd name="connsiteX3" fmla="*/ 414357 w 1428205"/>
                  <a:gd name="connsiteY3" fmla="*/ 1114697 h 1114697"/>
                  <a:gd name="connsiteX4" fmla="*/ 0 w 1428205"/>
                  <a:gd name="connsiteY4" fmla="*/ 705394 h 111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205" h="1114697">
                    <a:moveTo>
                      <a:pt x="714103" y="0"/>
                    </a:moveTo>
                    <a:lnTo>
                      <a:pt x="1428205" y="705394"/>
                    </a:lnTo>
                    <a:lnTo>
                      <a:pt x="1013849" y="1114697"/>
                    </a:lnTo>
                    <a:lnTo>
                      <a:pt x="414357" y="1114697"/>
                    </a:lnTo>
                    <a:lnTo>
                      <a:pt x="0" y="705394"/>
                    </a:lnTo>
                    <a:close/>
                  </a:path>
                </a:pathLst>
              </a:custGeom>
              <a:solidFill>
                <a:srgbClr val="B680DA"/>
              </a:solidFill>
              <a:ln>
                <a:noFill/>
              </a:ln>
            </p:spPr>
            <p:style>
              <a:lnRef idx="2">
                <a:srgbClr val="B680DA">
                  <a:shade val="50000"/>
                </a:srgbClr>
              </a:lnRef>
              <a:fillRef idx="1">
                <a:srgbClr val="B680DA"/>
              </a:fillRef>
              <a:effectRef idx="0">
                <a:srgbClr val="B680DA"/>
              </a:effectRef>
              <a:fontRef idx="minor">
                <a:sysClr val="window" lastClr="FFFFFF"/>
              </a:fontRef>
            </p:style>
            <p:txBody>
              <a:bodyPr rtlCol="0" anchor="ctr">
                <a:normAutofit/>
              </a:bodyPr>
              <a:lstStyle/>
              <a:p>
                <a:pPr algn="ctr" fontAlgn="base"/>
                <a:endParaRPr lang="zh-CN" altLang="en-US" strike="noStrike" noProof="1">
                  <a:sym typeface="Arial" panose="020B0604020202020204" pitchFamily="34" charset="0"/>
                </a:endParaRPr>
              </a:p>
            </p:txBody>
          </p:sp>
          <p:sp>
            <p:nvSpPr>
              <p:cNvPr id="8" name="任意多边形 7"/>
              <p:cNvSpPr/>
              <p:nvPr>
                <p:custDataLst>
                  <p:tags r:id="rId9"/>
                </p:custDataLst>
              </p:nvPr>
            </p:nvSpPr>
            <p:spPr>
              <a:xfrm>
                <a:off x="1692000" y="2264229"/>
                <a:ext cx="1450522" cy="1132115"/>
              </a:xfrm>
              <a:custGeom>
                <a:avLst/>
                <a:gdLst>
                  <a:gd name="connsiteX0" fmla="*/ 714103 w 1428205"/>
                  <a:gd name="connsiteY0" fmla="*/ 0 h 1114697"/>
                  <a:gd name="connsiteX1" fmla="*/ 1428205 w 1428205"/>
                  <a:gd name="connsiteY1" fmla="*/ 705394 h 1114697"/>
                  <a:gd name="connsiteX2" fmla="*/ 1013849 w 1428205"/>
                  <a:gd name="connsiteY2" fmla="*/ 1114697 h 1114697"/>
                  <a:gd name="connsiteX3" fmla="*/ 414357 w 1428205"/>
                  <a:gd name="connsiteY3" fmla="*/ 1114697 h 1114697"/>
                  <a:gd name="connsiteX4" fmla="*/ 0 w 1428205"/>
                  <a:gd name="connsiteY4" fmla="*/ 705394 h 111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205" h="1114697">
                    <a:moveTo>
                      <a:pt x="714103" y="0"/>
                    </a:moveTo>
                    <a:lnTo>
                      <a:pt x="1428205" y="705394"/>
                    </a:lnTo>
                    <a:lnTo>
                      <a:pt x="1013849" y="1114697"/>
                    </a:lnTo>
                    <a:lnTo>
                      <a:pt x="414357" y="1114697"/>
                    </a:lnTo>
                    <a:lnTo>
                      <a:pt x="0" y="705394"/>
                    </a:lnTo>
                    <a:close/>
                  </a:path>
                </a:pathLst>
              </a:custGeom>
              <a:solidFill>
                <a:sysClr val="window" lastClr="FFFFFF">
                  <a:lumMod val="95000"/>
                </a:sysClr>
              </a:solidFill>
              <a:ln>
                <a:solidFill>
                  <a:sysClr val="window" lastClr="FFFFFF"/>
                </a:solidFill>
              </a:ln>
            </p:spPr>
            <p:style>
              <a:lnRef idx="2">
                <a:srgbClr val="B680DA">
                  <a:shade val="50000"/>
                </a:srgbClr>
              </a:lnRef>
              <a:fillRef idx="1">
                <a:srgbClr val="B680DA"/>
              </a:fillRef>
              <a:effectRef idx="0">
                <a:srgbClr val="B680DA"/>
              </a:effectRef>
              <a:fontRef idx="minor">
                <a:sysClr val="window" lastClr="FFFFFF"/>
              </a:fontRef>
            </p:style>
            <p:txBody>
              <a:bodyPr lIns="144000" tIns="360000" rtlCol="0" anchor="ctr">
                <a:normAutofit fontScale="90000"/>
              </a:bodyPr>
              <a:lstStyle/>
              <a:p>
                <a:pPr algn="ctr" fontAlgn="base"/>
                <a:r>
                  <a:rPr lang="en-US" altLang="zh-CN" b="1" strike="noStrike" noProof="1" smtClean="0">
                    <a:solidFill>
                      <a:srgbClr val="B680DA"/>
                    </a:solidFill>
                    <a:latin typeface="Times New Roman" panose="02020603050405020304" charset="0"/>
                    <a:ea typeface="SimHei" panose="02010609060101010101" charset="-122"/>
                    <a:cs typeface="+mn-ea"/>
                    <a:sym typeface="Arial" panose="020B0604020202020204" pitchFamily="34" charset="0"/>
                  </a:rPr>
                  <a:t>Information </a:t>
                </a:r>
              </a:p>
              <a:p>
                <a:pPr algn="ctr" fontAlgn="base"/>
                <a:r>
                  <a:rPr lang="en-US" altLang="zh-CN" b="1" strike="noStrike" noProof="1" smtClean="0">
                    <a:solidFill>
                      <a:srgbClr val="B680DA"/>
                    </a:solidFill>
                    <a:latin typeface="Times New Roman" panose="02020603050405020304" charset="0"/>
                    <a:ea typeface="SimHei" panose="02010609060101010101" charset="-122"/>
                    <a:cs typeface="+mn-ea"/>
                    <a:sym typeface="Arial" panose="020B0604020202020204" pitchFamily="34" charset="0"/>
                  </a:rPr>
                  <a:t>flow</a:t>
                </a:r>
              </a:p>
            </p:txBody>
          </p:sp>
        </p:grpSp>
        <p:sp>
          <p:nvSpPr>
            <p:cNvPr id="6156" name="标题 1"/>
            <p:cNvSpPr txBox="1"/>
            <p:nvPr>
              <p:custDataLst>
                <p:tags r:id="rId7"/>
              </p:custDataLst>
            </p:nvPr>
          </p:nvSpPr>
          <p:spPr>
            <a:xfrm>
              <a:off x="738657" y="3991332"/>
              <a:ext cx="2308884" cy="1172629"/>
            </a:xfrm>
            <a:prstGeom prst="rect">
              <a:avLst/>
            </a:prstGeom>
            <a:noFill/>
            <a:ln w="9525">
              <a:noFill/>
            </a:ln>
          </p:spPr>
          <p:txBody>
            <a:bodyPr wrap="square" anchor="t"/>
            <a:lstStyle/>
            <a:p>
              <a:pPr algn="ctr">
                <a:lnSpc>
                  <a:spcPct val="130000"/>
                </a:lnSpc>
              </a:pPr>
              <a:r>
                <a:rPr lang="en-US" altLang="zh-CN" dirty="0">
                  <a:latin typeface="Arial" panose="020B0604020202020204" pitchFamily="34" charset="0"/>
                  <a:ea typeface="SimSun" panose="02010600030101010101" pitchFamily="2" charset="-122"/>
                  <a:sym typeface="Arial" panose="020B0604020202020204" pitchFamily="34" charset="0"/>
                </a:rPr>
                <a:t>Upload the products' information</a:t>
              </a:r>
            </a:p>
          </p:txBody>
        </p:sp>
      </p:grpSp>
      <p:grpSp>
        <p:nvGrpSpPr>
          <p:cNvPr id="6157" name="组合 18"/>
          <p:cNvGrpSpPr/>
          <p:nvPr/>
        </p:nvGrpSpPr>
        <p:grpSpPr>
          <a:xfrm>
            <a:off x="3311208" y="2586038"/>
            <a:ext cx="2405062" cy="2578100"/>
            <a:chOff x="3278420" y="2586404"/>
            <a:chExt cx="2404408" cy="2577557"/>
          </a:xfrm>
        </p:grpSpPr>
        <p:grpSp>
          <p:nvGrpSpPr>
            <p:cNvPr id="6158" name="组合 9"/>
            <p:cNvGrpSpPr/>
            <p:nvPr/>
          </p:nvGrpSpPr>
          <p:grpSpPr>
            <a:xfrm>
              <a:off x="3789754" y="2586404"/>
              <a:ext cx="1482721" cy="1172083"/>
              <a:chOff x="1692000" y="2209644"/>
              <a:chExt cx="1556298" cy="1230245"/>
            </a:xfrm>
          </p:grpSpPr>
          <p:sp>
            <p:nvSpPr>
              <p:cNvPr id="11" name="任意多边形 10"/>
              <p:cNvSpPr/>
              <p:nvPr>
                <p:custDataLst>
                  <p:tags r:id="rId5"/>
                </p:custDataLst>
              </p:nvPr>
            </p:nvSpPr>
            <p:spPr>
              <a:xfrm>
                <a:off x="1698170" y="2209644"/>
                <a:ext cx="1550128" cy="1230245"/>
              </a:xfrm>
              <a:custGeom>
                <a:avLst/>
                <a:gdLst>
                  <a:gd name="connsiteX0" fmla="*/ 714103 w 1428205"/>
                  <a:gd name="connsiteY0" fmla="*/ 0 h 1114697"/>
                  <a:gd name="connsiteX1" fmla="*/ 1428205 w 1428205"/>
                  <a:gd name="connsiteY1" fmla="*/ 705394 h 1114697"/>
                  <a:gd name="connsiteX2" fmla="*/ 1013849 w 1428205"/>
                  <a:gd name="connsiteY2" fmla="*/ 1114697 h 1114697"/>
                  <a:gd name="connsiteX3" fmla="*/ 414357 w 1428205"/>
                  <a:gd name="connsiteY3" fmla="*/ 1114697 h 1114697"/>
                  <a:gd name="connsiteX4" fmla="*/ 0 w 1428205"/>
                  <a:gd name="connsiteY4" fmla="*/ 705394 h 111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205" h="1114697">
                    <a:moveTo>
                      <a:pt x="714103" y="0"/>
                    </a:moveTo>
                    <a:lnTo>
                      <a:pt x="1428205" y="705394"/>
                    </a:lnTo>
                    <a:lnTo>
                      <a:pt x="1013849" y="1114697"/>
                    </a:lnTo>
                    <a:lnTo>
                      <a:pt x="414357" y="1114697"/>
                    </a:lnTo>
                    <a:lnTo>
                      <a:pt x="0" y="705394"/>
                    </a:lnTo>
                    <a:close/>
                  </a:path>
                </a:pathLst>
              </a:custGeom>
              <a:solidFill>
                <a:srgbClr val="AD59A1"/>
              </a:solidFill>
              <a:ln>
                <a:noFill/>
              </a:ln>
            </p:spPr>
            <p:style>
              <a:lnRef idx="2">
                <a:srgbClr val="B680DA">
                  <a:shade val="50000"/>
                </a:srgbClr>
              </a:lnRef>
              <a:fillRef idx="1">
                <a:srgbClr val="B680DA"/>
              </a:fillRef>
              <a:effectRef idx="0">
                <a:srgbClr val="B680DA"/>
              </a:effectRef>
              <a:fontRef idx="minor">
                <a:sysClr val="window" lastClr="FFFFFF"/>
              </a:fontRef>
            </p:style>
            <p:txBody>
              <a:bodyPr rtlCol="0" anchor="ctr">
                <a:normAutofit/>
              </a:bodyPr>
              <a:lstStyle/>
              <a:p>
                <a:pPr algn="ctr" fontAlgn="base"/>
                <a:endParaRPr lang="zh-CN" altLang="en-US" strike="noStrike" noProof="1">
                  <a:sym typeface="Arial" panose="020B0604020202020204" pitchFamily="34" charset="0"/>
                </a:endParaRPr>
              </a:p>
            </p:txBody>
          </p:sp>
          <p:sp>
            <p:nvSpPr>
              <p:cNvPr id="13" name="任意多边形 12"/>
              <p:cNvSpPr/>
              <p:nvPr>
                <p:custDataLst>
                  <p:tags r:id="rId6"/>
                </p:custDataLst>
              </p:nvPr>
            </p:nvSpPr>
            <p:spPr>
              <a:xfrm>
                <a:off x="1692000" y="2264229"/>
                <a:ext cx="1450522" cy="1132115"/>
              </a:xfrm>
              <a:custGeom>
                <a:avLst/>
                <a:gdLst>
                  <a:gd name="connsiteX0" fmla="*/ 714103 w 1428205"/>
                  <a:gd name="connsiteY0" fmla="*/ 0 h 1114697"/>
                  <a:gd name="connsiteX1" fmla="*/ 1428205 w 1428205"/>
                  <a:gd name="connsiteY1" fmla="*/ 705394 h 1114697"/>
                  <a:gd name="connsiteX2" fmla="*/ 1013849 w 1428205"/>
                  <a:gd name="connsiteY2" fmla="*/ 1114697 h 1114697"/>
                  <a:gd name="connsiteX3" fmla="*/ 414357 w 1428205"/>
                  <a:gd name="connsiteY3" fmla="*/ 1114697 h 1114697"/>
                  <a:gd name="connsiteX4" fmla="*/ 0 w 1428205"/>
                  <a:gd name="connsiteY4" fmla="*/ 705394 h 111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205" h="1114697">
                    <a:moveTo>
                      <a:pt x="714103" y="0"/>
                    </a:moveTo>
                    <a:lnTo>
                      <a:pt x="1428205" y="705394"/>
                    </a:lnTo>
                    <a:lnTo>
                      <a:pt x="1013849" y="1114697"/>
                    </a:lnTo>
                    <a:lnTo>
                      <a:pt x="414357" y="1114697"/>
                    </a:lnTo>
                    <a:lnTo>
                      <a:pt x="0" y="705394"/>
                    </a:lnTo>
                    <a:close/>
                  </a:path>
                </a:pathLst>
              </a:custGeom>
              <a:solidFill>
                <a:sysClr val="window" lastClr="FFFFFF">
                  <a:lumMod val="95000"/>
                </a:sysClr>
              </a:solidFill>
              <a:ln>
                <a:solidFill>
                  <a:sysClr val="window" lastClr="FFFFFF"/>
                </a:solidFill>
              </a:ln>
            </p:spPr>
            <p:style>
              <a:lnRef idx="2">
                <a:srgbClr val="B680DA">
                  <a:shade val="50000"/>
                </a:srgbClr>
              </a:lnRef>
              <a:fillRef idx="1">
                <a:srgbClr val="B680DA"/>
              </a:fillRef>
              <a:effectRef idx="0">
                <a:srgbClr val="B680DA"/>
              </a:effectRef>
              <a:fontRef idx="minor">
                <a:sysClr val="window" lastClr="FFFFFF"/>
              </a:fontRef>
            </p:style>
            <p:txBody>
              <a:bodyPr lIns="144000" tIns="360000" rtlCol="0" anchor="ctr">
                <a:normAutofit/>
              </a:bodyPr>
              <a:lstStyle/>
              <a:p>
                <a:pPr algn="ctr" fontAlgn="base"/>
                <a:r>
                  <a:rPr lang="en-US" altLang="zh-CN" b="1" strike="noStrike" noProof="1" smtClean="0">
                    <a:solidFill>
                      <a:srgbClr val="AD59A1"/>
                    </a:solidFill>
                    <a:latin typeface="Times New Roman" panose="02020603050405020304" charset="0"/>
                    <a:ea typeface="SimHei" panose="02010609060101010101" charset="-122"/>
                    <a:cs typeface="+mn-ea"/>
                    <a:sym typeface="Arial" panose="020B0604020202020204" pitchFamily="34" charset="0"/>
                  </a:rPr>
                  <a:t>Logistic</a:t>
                </a:r>
              </a:p>
            </p:txBody>
          </p:sp>
        </p:grpSp>
        <p:sp>
          <p:nvSpPr>
            <p:cNvPr id="6161" name="标题 1"/>
            <p:cNvSpPr txBox="1"/>
            <p:nvPr>
              <p:custDataLst>
                <p:tags r:id="rId4"/>
              </p:custDataLst>
            </p:nvPr>
          </p:nvSpPr>
          <p:spPr>
            <a:xfrm>
              <a:off x="3278420" y="3991332"/>
              <a:ext cx="2404408" cy="1172629"/>
            </a:xfrm>
            <a:prstGeom prst="rect">
              <a:avLst/>
            </a:prstGeom>
            <a:noFill/>
            <a:ln w="9525">
              <a:noFill/>
            </a:ln>
          </p:spPr>
          <p:txBody>
            <a:bodyPr wrap="square" anchor="t"/>
            <a:lstStyle/>
            <a:p>
              <a:pPr algn="ctr">
                <a:lnSpc>
                  <a:spcPct val="130000"/>
                </a:lnSpc>
              </a:pPr>
              <a:r>
                <a:rPr lang="en-US" altLang="zh-CN" dirty="0">
                  <a:latin typeface="Arial" panose="020B0604020202020204" pitchFamily="34" charset="0"/>
                  <a:ea typeface="SimSun" panose="02010600030101010101" pitchFamily="2" charset="-122"/>
                  <a:sym typeface="Arial" panose="020B0604020202020204" pitchFamily="34" charset="0"/>
                </a:rPr>
                <a:t>Yunda express</a:t>
              </a:r>
            </a:p>
          </p:txBody>
        </p:sp>
      </p:grpSp>
      <p:grpSp>
        <p:nvGrpSpPr>
          <p:cNvPr id="6162" name="组合 19"/>
          <p:cNvGrpSpPr/>
          <p:nvPr/>
        </p:nvGrpSpPr>
        <p:grpSpPr>
          <a:xfrm>
            <a:off x="5980113" y="2586038"/>
            <a:ext cx="2397125" cy="2578100"/>
            <a:chOff x="5979393" y="2586404"/>
            <a:chExt cx="2398251" cy="2577557"/>
          </a:xfrm>
        </p:grpSpPr>
        <p:grpSp>
          <p:nvGrpSpPr>
            <p:cNvPr id="6163" name="组合 14"/>
            <p:cNvGrpSpPr/>
            <p:nvPr/>
          </p:nvGrpSpPr>
          <p:grpSpPr>
            <a:xfrm>
              <a:off x="6416750" y="2586404"/>
              <a:ext cx="1477005" cy="1172083"/>
              <a:chOff x="1697999" y="2209644"/>
              <a:chExt cx="1550299" cy="1230245"/>
            </a:xfrm>
          </p:grpSpPr>
          <p:sp>
            <p:nvSpPr>
              <p:cNvPr id="16" name="任意多边形 15"/>
              <p:cNvSpPr/>
              <p:nvPr>
                <p:custDataLst>
                  <p:tags r:id="rId2"/>
                </p:custDataLst>
              </p:nvPr>
            </p:nvSpPr>
            <p:spPr>
              <a:xfrm>
                <a:off x="1698170" y="2209644"/>
                <a:ext cx="1550128" cy="1230245"/>
              </a:xfrm>
              <a:custGeom>
                <a:avLst/>
                <a:gdLst>
                  <a:gd name="connsiteX0" fmla="*/ 714103 w 1428205"/>
                  <a:gd name="connsiteY0" fmla="*/ 0 h 1114697"/>
                  <a:gd name="connsiteX1" fmla="*/ 1428205 w 1428205"/>
                  <a:gd name="connsiteY1" fmla="*/ 705394 h 1114697"/>
                  <a:gd name="connsiteX2" fmla="*/ 1013849 w 1428205"/>
                  <a:gd name="connsiteY2" fmla="*/ 1114697 h 1114697"/>
                  <a:gd name="connsiteX3" fmla="*/ 414357 w 1428205"/>
                  <a:gd name="connsiteY3" fmla="*/ 1114697 h 1114697"/>
                  <a:gd name="connsiteX4" fmla="*/ 0 w 1428205"/>
                  <a:gd name="connsiteY4" fmla="*/ 705394 h 111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205" h="1114697">
                    <a:moveTo>
                      <a:pt x="714103" y="0"/>
                    </a:moveTo>
                    <a:lnTo>
                      <a:pt x="1428205" y="705394"/>
                    </a:lnTo>
                    <a:lnTo>
                      <a:pt x="1013849" y="1114697"/>
                    </a:lnTo>
                    <a:lnTo>
                      <a:pt x="414357" y="1114697"/>
                    </a:lnTo>
                    <a:lnTo>
                      <a:pt x="0" y="705394"/>
                    </a:lnTo>
                    <a:close/>
                  </a:path>
                </a:pathLst>
              </a:custGeom>
              <a:solidFill>
                <a:srgbClr val="C1457D"/>
              </a:solidFill>
              <a:ln>
                <a:noFill/>
              </a:ln>
            </p:spPr>
            <p:style>
              <a:lnRef idx="2">
                <a:srgbClr val="B680DA">
                  <a:shade val="50000"/>
                </a:srgbClr>
              </a:lnRef>
              <a:fillRef idx="1">
                <a:srgbClr val="B680DA"/>
              </a:fillRef>
              <a:effectRef idx="0">
                <a:srgbClr val="B680DA"/>
              </a:effectRef>
              <a:fontRef idx="minor">
                <a:sysClr val="window" lastClr="FFFFFF"/>
              </a:fontRef>
            </p:style>
            <p:txBody>
              <a:bodyPr rtlCol="0" anchor="ctr">
                <a:normAutofit/>
              </a:bodyPr>
              <a:lstStyle/>
              <a:p>
                <a:pPr algn="ctr" fontAlgn="base"/>
                <a:endParaRPr lang="zh-CN" altLang="en-US" strike="noStrike" noProof="1">
                  <a:sym typeface="Arial" panose="020B0604020202020204" pitchFamily="34" charset="0"/>
                </a:endParaRPr>
              </a:p>
            </p:txBody>
          </p:sp>
          <p:sp>
            <p:nvSpPr>
              <p:cNvPr id="17" name="任意多边形 16"/>
              <p:cNvSpPr/>
              <p:nvPr>
                <p:custDataLst>
                  <p:tags r:id="rId3"/>
                </p:custDataLst>
              </p:nvPr>
            </p:nvSpPr>
            <p:spPr>
              <a:xfrm>
                <a:off x="1697999" y="2264229"/>
                <a:ext cx="1450522" cy="1132115"/>
              </a:xfrm>
              <a:custGeom>
                <a:avLst/>
                <a:gdLst>
                  <a:gd name="connsiteX0" fmla="*/ 714103 w 1428205"/>
                  <a:gd name="connsiteY0" fmla="*/ 0 h 1114697"/>
                  <a:gd name="connsiteX1" fmla="*/ 1428205 w 1428205"/>
                  <a:gd name="connsiteY1" fmla="*/ 705394 h 1114697"/>
                  <a:gd name="connsiteX2" fmla="*/ 1013849 w 1428205"/>
                  <a:gd name="connsiteY2" fmla="*/ 1114697 h 1114697"/>
                  <a:gd name="connsiteX3" fmla="*/ 414357 w 1428205"/>
                  <a:gd name="connsiteY3" fmla="*/ 1114697 h 1114697"/>
                  <a:gd name="connsiteX4" fmla="*/ 0 w 1428205"/>
                  <a:gd name="connsiteY4" fmla="*/ 705394 h 111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205" h="1114697">
                    <a:moveTo>
                      <a:pt x="714103" y="0"/>
                    </a:moveTo>
                    <a:lnTo>
                      <a:pt x="1428205" y="705394"/>
                    </a:lnTo>
                    <a:lnTo>
                      <a:pt x="1013849" y="1114697"/>
                    </a:lnTo>
                    <a:lnTo>
                      <a:pt x="414357" y="1114697"/>
                    </a:lnTo>
                    <a:lnTo>
                      <a:pt x="0" y="705394"/>
                    </a:lnTo>
                    <a:close/>
                  </a:path>
                </a:pathLst>
              </a:custGeom>
              <a:solidFill>
                <a:sysClr val="window" lastClr="FFFFFF">
                  <a:lumMod val="95000"/>
                </a:sysClr>
              </a:solidFill>
              <a:ln>
                <a:solidFill>
                  <a:sysClr val="window" lastClr="FFFFFF"/>
                </a:solidFill>
              </a:ln>
            </p:spPr>
            <p:style>
              <a:lnRef idx="2">
                <a:srgbClr val="B680DA">
                  <a:shade val="50000"/>
                </a:srgbClr>
              </a:lnRef>
              <a:fillRef idx="1">
                <a:srgbClr val="B680DA"/>
              </a:fillRef>
              <a:effectRef idx="0">
                <a:srgbClr val="B680DA"/>
              </a:effectRef>
              <a:fontRef idx="minor">
                <a:sysClr val="window" lastClr="FFFFFF"/>
              </a:fontRef>
            </p:style>
            <p:txBody>
              <a:bodyPr lIns="144000" tIns="360000" rtlCol="0" anchor="ctr">
                <a:normAutofit/>
              </a:bodyPr>
              <a:lstStyle/>
              <a:p>
                <a:pPr algn="ctr" fontAlgn="base"/>
                <a:r>
                  <a:rPr lang="en-US" altLang="zh-CN" b="1" strike="noStrike" noProof="1" smtClean="0">
                    <a:solidFill>
                      <a:srgbClr val="C1457D"/>
                    </a:solidFill>
                    <a:latin typeface="Times New Roman" panose="02020603050405020304" charset="0"/>
                    <a:ea typeface="SimHei" panose="02010609060101010101" charset="-122"/>
                    <a:cs typeface="+mn-ea"/>
                    <a:sym typeface="Arial" panose="020B0604020202020204" pitchFamily="34" charset="0"/>
                  </a:rPr>
                  <a:t>Financial flow</a:t>
                </a:r>
              </a:p>
            </p:txBody>
          </p:sp>
        </p:grpSp>
        <p:sp>
          <p:nvSpPr>
            <p:cNvPr id="6166" name="标题 1"/>
            <p:cNvSpPr txBox="1"/>
            <p:nvPr>
              <p:custDataLst>
                <p:tags r:id="rId1"/>
              </p:custDataLst>
            </p:nvPr>
          </p:nvSpPr>
          <p:spPr>
            <a:xfrm>
              <a:off x="5979393" y="3991332"/>
              <a:ext cx="2398251" cy="1172629"/>
            </a:xfrm>
            <a:prstGeom prst="rect">
              <a:avLst/>
            </a:prstGeom>
            <a:noFill/>
            <a:ln w="9525">
              <a:noFill/>
            </a:ln>
          </p:spPr>
          <p:txBody>
            <a:bodyPr wrap="square" anchor="t"/>
            <a:lstStyle/>
            <a:p>
              <a:pPr algn="ctr">
                <a:lnSpc>
                  <a:spcPct val="130000"/>
                </a:lnSpc>
              </a:pPr>
              <a:r>
                <a:rPr lang="en-US" altLang="zh-CN" dirty="0">
                  <a:latin typeface="Arial" panose="020B0604020202020204" pitchFamily="34" charset="0"/>
                  <a:ea typeface="SimSun" panose="02010600030101010101" pitchFamily="2" charset="-122"/>
                  <a:sym typeface="Arial" panose="020B0604020202020204" pitchFamily="34" charset="0"/>
                </a:rPr>
                <a:t>Alipay</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内容占位符 3" descr="Capture2"/>
          <p:cNvPicPr>
            <a:picLocks noGrp="1" noChangeAspect="1"/>
          </p:cNvPicPr>
          <p:nvPr>
            <p:ph idx="1"/>
          </p:nvPr>
        </p:nvPicPr>
        <p:blipFill>
          <a:blip r:embed="rId2"/>
          <a:stretch>
            <a:fillRect/>
          </a:stretch>
        </p:blipFill>
        <p:spPr>
          <a:xfrm>
            <a:off x="1246823" y="1479868"/>
            <a:ext cx="6413500" cy="3122612"/>
          </a:xfrm>
        </p:spPr>
      </p:pic>
      <p:pic>
        <p:nvPicPr>
          <p:cNvPr id="8195" name="图片 4" descr="Capture3"/>
          <p:cNvPicPr>
            <a:picLocks noChangeAspect="1"/>
          </p:cNvPicPr>
          <p:nvPr/>
        </p:nvPicPr>
        <p:blipFill>
          <a:blip r:embed="rId3"/>
          <a:srcRect b="37557"/>
          <a:stretch>
            <a:fillRect/>
          </a:stretch>
        </p:blipFill>
        <p:spPr>
          <a:xfrm>
            <a:off x="1357630" y="4691380"/>
            <a:ext cx="6191885" cy="2038350"/>
          </a:xfrm>
          <a:prstGeom prst="rect">
            <a:avLst/>
          </a:prstGeom>
          <a:noFill/>
          <a:ln w="9525">
            <a:noFill/>
          </a:ln>
        </p:spPr>
      </p:pic>
      <p:sp>
        <p:nvSpPr>
          <p:cNvPr id="2" name="文本框 1"/>
          <p:cNvSpPr txBox="1"/>
          <p:nvPr/>
        </p:nvSpPr>
        <p:spPr>
          <a:xfrm>
            <a:off x="253365" y="792480"/>
            <a:ext cx="8637905" cy="460375"/>
          </a:xfrm>
          <a:prstGeom prst="rect">
            <a:avLst/>
          </a:prstGeom>
          <a:noFill/>
        </p:spPr>
        <p:txBody>
          <a:bodyPr wrap="square" rtlCol="0">
            <a:spAutoFit/>
          </a:bodyPr>
          <a:lstStyle/>
          <a:p>
            <a:r>
              <a:rPr lang="en-US" altLang="zh-CN" sz="2400" b="1">
                <a:solidFill>
                  <a:schemeClr val="tx1"/>
                </a:solidFill>
                <a:latin typeface="Times New Roman" panose="02020603050405020304" charset="0"/>
              </a:rPr>
              <a:t>Context</a:t>
            </a:r>
            <a:r>
              <a:rPr lang="en-US" altLang="zh-CN" sz="2400">
                <a:latin typeface="Times New Roman" panose="02020603050405020304" charset="0"/>
              </a:rPr>
              <a:t>: To describe our products in detail. More clear, more better. </a:t>
            </a:r>
          </a:p>
        </p:txBody>
      </p:sp>
      <p:sp>
        <p:nvSpPr>
          <p:cNvPr id="3" name="文本框 2"/>
          <p:cNvSpPr txBox="1"/>
          <p:nvPr/>
        </p:nvSpPr>
        <p:spPr>
          <a:xfrm>
            <a:off x="253365" y="178435"/>
            <a:ext cx="2779395" cy="521970"/>
          </a:xfrm>
          <a:prstGeom prst="rect">
            <a:avLst/>
          </a:prstGeom>
          <a:noFill/>
        </p:spPr>
        <p:txBody>
          <a:bodyPr wrap="none" rtlCol="0" anchor="t">
            <a:spAutoFit/>
          </a:bodyPr>
          <a:lstStyle/>
          <a:p>
            <a:r>
              <a:rPr lang="en-US" altLang="zh-CN" sz="2800" b="1" dirty="0">
                <a:solidFill>
                  <a:srgbClr val="B680DA"/>
                </a:solidFill>
                <a:latin typeface="Times New Roman" panose="02020603050405020304" charset="0"/>
                <a:ea typeface="SimHei" panose="02010609060101010101" charset="-122"/>
                <a:cs typeface="+mj-cs"/>
                <a:sym typeface="Arial" panose="020B0604020202020204" pitchFamily="34" charset="0"/>
              </a:rPr>
              <a:t>Information flow</a:t>
            </a:r>
            <a:endParaRPr lang="en-US" altLang="zh-CN" sz="2800" b="1" dirty="0">
              <a:solidFill>
                <a:srgbClr val="B680DA"/>
              </a:solidFill>
              <a:latin typeface="Times New Roman" panose="02020603050405020304" charset="0"/>
              <a:ea typeface="SimHei" panose="02010609060101010101" charset="-122"/>
              <a:cs typeface="+mj-cs"/>
            </a:endParaRPr>
          </a:p>
        </p:txBody>
      </p:sp>
      <p:sp>
        <p:nvSpPr>
          <p:cNvPr id="4" name="文本框 3"/>
          <p:cNvSpPr txBox="1"/>
          <p:nvPr/>
        </p:nvSpPr>
        <p:spPr>
          <a:xfrm>
            <a:off x="3460750" y="255270"/>
            <a:ext cx="3261995" cy="398780"/>
          </a:xfrm>
          <a:prstGeom prst="rect">
            <a:avLst/>
          </a:prstGeom>
          <a:noFill/>
        </p:spPr>
        <p:txBody>
          <a:bodyPr wrap="square" rtlCol="0" anchor="t">
            <a:spAutoFit/>
          </a:bodyPr>
          <a:lstStyle/>
          <a:p>
            <a:r>
              <a:rPr lang="en-US" altLang="zh-CN" sz="2000" b="1">
                <a:latin typeface="Times New Roman" panose="02020603050405020304" charset="0"/>
                <a:sym typeface="+mn-ea"/>
              </a:rPr>
              <a:t>Contents &amp; Video &amp; Picture</a:t>
            </a:r>
            <a:endParaRPr lang="zh-CN" altLang="en-US" sz="2000"/>
          </a:p>
        </p:txBody>
      </p:sp>
      <p:sp>
        <p:nvSpPr>
          <p:cNvPr id="5" name="圆角矩形 4"/>
          <p:cNvSpPr/>
          <p:nvPr/>
        </p:nvSpPr>
        <p:spPr>
          <a:xfrm>
            <a:off x="179705" y="188595"/>
            <a:ext cx="3096260" cy="504190"/>
          </a:xfrm>
          <a:prstGeom prst="roundRect">
            <a:avLst/>
          </a:prstGeom>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文本框 3"/>
          <p:cNvSpPr txBox="1"/>
          <p:nvPr/>
        </p:nvSpPr>
        <p:spPr>
          <a:xfrm>
            <a:off x="120650" y="252413"/>
            <a:ext cx="8602663" cy="6554470"/>
          </a:xfrm>
          <a:prstGeom prst="rect">
            <a:avLst/>
          </a:prstGeom>
          <a:noFill/>
          <a:ln w="9525">
            <a:noFill/>
          </a:ln>
        </p:spPr>
        <p:txBody>
          <a:bodyPr wrap="square" anchor="t">
            <a:spAutoFit/>
          </a:bodyPr>
          <a:lstStyle/>
          <a:p>
            <a:r>
              <a:rPr lang="en-US" altLang="zh-CN" sz="2000">
                <a:latin typeface="Times New Roman" panose="02020603050405020304" charset="0"/>
                <a:ea typeface="SimSun" panose="02010600030101010101" pitchFamily="2" charset="-122"/>
              </a:rPr>
              <a:t>Type1: About the dress or clothes.</a:t>
            </a:r>
          </a:p>
          <a:p>
            <a:r>
              <a:rPr lang="en-US" altLang="zh-CN" sz="2000">
                <a:latin typeface="Times New Roman" panose="02020603050405020304" charset="0"/>
                <a:ea typeface="SimSun" panose="02010600030101010101" pitchFamily="2" charset="-122"/>
              </a:rPr>
              <a:t>The following information about the products were needed: Chinese title, suitable season, clear picture, price, the volum in the warehouse, etc. And other basic info.</a:t>
            </a:r>
          </a:p>
          <a:p>
            <a:endParaRPr lang="en-US" altLang="zh-CN" sz="2000">
              <a:latin typeface="Times New Roman" panose="02020603050405020304" charset="0"/>
              <a:ea typeface="SimSun" panose="02010600030101010101" pitchFamily="2" charset="-122"/>
            </a:endParaRPr>
          </a:p>
          <a:p>
            <a:r>
              <a:rPr lang="en-US" altLang="zh-CN" sz="2000">
                <a:latin typeface="Times New Roman" panose="02020603050405020304" charset="0"/>
                <a:ea typeface="SimSun" panose="02010600030101010101" pitchFamily="2" charset="-122"/>
              </a:rPr>
              <a:t>Type2: About the skin care products.</a:t>
            </a:r>
          </a:p>
          <a:p>
            <a:r>
              <a:rPr lang="en-US" altLang="zh-CN" sz="2000">
                <a:latin typeface="Times New Roman" panose="02020603050405020304" charset="0"/>
                <a:ea typeface="SimSun" panose="02010600030101010101" pitchFamily="2" charset="-122"/>
              </a:rPr>
              <a:t>Brand name, producing area, functions, suitable type of skin, net content, expiration date, price, the volum in the warehouse, whether it is for special using or cosmetics, etc.</a:t>
            </a:r>
          </a:p>
          <a:p>
            <a:endParaRPr lang="en-US" altLang="zh-CN" sz="2000">
              <a:latin typeface="Times New Roman" panose="02020603050405020304" charset="0"/>
              <a:ea typeface="SimSun" panose="02010600030101010101" pitchFamily="2" charset="-122"/>
            </a:endParaRPr>
          </a:p>
          <a:p>
            <a:r>
              <a:rPr lang="en-US" altLang="zh-CN" sz="2000">
                <a:latin typeface="Times New Roman" panose="02020603050405020304" charset="0"/>
                <a:ea typeface="SimSun" panose="02010600030101010101" pitchFamily="2" charset="-122"/>
              </a:rPr>
              <a:t>Type3:About food or drinking.</a:t>
            </a:r>
          </a:p>
          <a:p>
            <a:r>
              <a:rPr lang="en-US" altLang="zh-CN" sz="2000">
                <a:latin typeface="Times New Roman" panose="02020603050405020304" charset="0"/>
                <a:ea typeface="SimSun" panose="02010600030101010101" pitchFamily="2" charset="-122"/>
              </a:rPr>
              <a:t>series, net content, producing area, way of packing, whether it is organic food or not, factory's name and adress, their contact information, expiration date, burdening, price and the volum in the warehouse, etc.</a:t>
            </a:r>
          </a:p>
          <a:p>
            <a:endParaRPr lang="en-US" altLang="zh-CN" sz="2000">
              <a:latin typeface="Times New Roman" panose="02020603050405020304" charset="0"/>
              <a:ea typeface="SimSun" panose="02010600030101010101" pitchFamily="2" charset="-122"/>
            </a:endParaRPr>
          </a:p>
          <a:p>
            <a:r>
              <a:rPr lang="en-US" altLang="zh-CN" sz="2000">
                <a:latin typeface="Times New Roman" panose="02020603050405020304" charset="0"/>
                <a:ea typeface="SimSun" panose="02010600030101010101" pitchFamily="2" charset="-122"/>
              </a:rPr>
              <a:t>Type4</a:t>
            </a:r>
          </a:p>
          <a:p>
            <a:endParaRPr lang="en-US" altLang="zh-CN" sz="2000">
              <a:latin typeface="Times New Roman" panose="02020603050405020304" charset="0"/>
              <a:ea typeface="SimSun" panose="02010600030101010101" pitchFamily="2" charset="-122"/>
            </a:endParaRPr>
          </a:p>
          <a:p>
            <a:r>
              <a:rPr lang="en-US" altLang="zh-CN" sz="2000">
                <a:latin typeface="Times New Roman" panose="02020603050405020304" charset="0"/>
                <a:ea typeface="SimSun" panose="02010600030101010101" pitchFamily="2" charset="-122"/>
              </a:rPr>
              <a:t>Type5</a:t>
            </a:r>
          </a:p>
          <a:p>
            <a:r>
              <a:rPr lang="en-US" altLang="zh-CN" sz="2000" b="1">
                <a:latin typeface="Times New Roman" panose="02020603050405020304" charset="0"/>
                <a:ea typeface="SimSun" panose="02010600030101010101" pitchFamily="2" charset="-122"/>
              </a:rPr>
              <a:t> . . .</a:t>
            </a:r>
          </a:p>
          <a:p>
            <a:r>
              <a:rPr lang="en-US" altLang="zh-CN" sz="2000" b="1">
                <a:latin typeface="Times New Roman" panose="02020603050405020304" charset="0"/>
                <a:ea typeface="SimSun" panose="02010600030101010101" pitchFamily="2" charset="-122"/>
              </a:rPr>
              <a:t> . . .</a:t>
            </a:r>
          </a:p>
          <a:p>
            <a:r>
              <a:rPr lang="en-US" altLang="zh-CN" sz="2000" b="1">
                <a:latin typeface="Times New Roman" panose="02020603050405020304" charset="0"/>
                <a:ea typeface="SimSun" panose="02010600030101010101" pitchFamily="2" charset="-122"/>
              </a:rPr>
              <a:t> . . .</a:t>
            </a:r>
          </a:p>
          <a:p>
            <a:endParaRPr lang="en-US" altLang="zh-CN" sz="2000">
              <a:latin typeface="Times New Roman" panose="02020603050405020304" charset="0"/>
              <a:ea typeface="SimSun" panose="02010600030101010101" pitchFamily="2"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Capture"/>
          <p:cNvPicPr>
            <a:picLocks noGrp="1" noChangeAspect="1"/>
          </p:cNvPicPr>
          <p:nvPr>
            <p:ph idx="1"/>
          </p:nvPr>
        </p:nvPicPr>
        <p:blipFill>
          <a:blip r:embed="rId2"/>
          <a:stretch>
            <a:fillRect/>
          </a:stretch>
        </p:blipFill>
        <p:spPr>
          <a:xfrm>
            <a:off x="249555" y="1751330"/>
            <a:ext cx="8229600" cy="3842385"/>
          </a:xfrm>
          <a:prstGeom prst="rect">
            <a:avLst/>
          </a:prstGeom>
        </p:spPr>
      </p:pic>
      <p:sp>
        <p:nvSpPr>
          <p:cNvPr id="7" name="文本框 6"/>
          <p:cNvSpPr txBox="1"/>
          <p:nvPr/>
        </p:nvSpPr>
        <p:spPr>
          <a:xfrm>
            <a:off x="249555" y="262890"/>
            <a:ext cx="8787130" cy="368300"/>
          </a:xfrm>
          <a:prstGeom prst="rect">
            <a:avLst/>
          </a:prstGeom>
          <a:noFill/>
        </p:spPr>
        <p:txBody>
          <a:bodyPr wrap="square" rtlCol="0">
            <a:spAutoFit/>
          </a:bodyPr>
          <a:lstStyle/>
          <a:p>
            <a:r>
              <a:rPr lang="en-US" altLang="zh-CN" b="1">
                <a:solidFill>
                  <a:schemeClr val="tx1"/>
                </a:solidFill>
                <a:sym typeface="+mn-ea"/>
              </a:rPr>
              <a:t>Video</a:t>
            </a:r>
            <a:r>
              <a:rPr lang="en-US" altLang="zh-CN">
                <a:sym typeface="+mn-ea"/>
              </a:rPr>
              <a:t>: Give an example of using our products. Real model and BGM.</a:t>
            </a:r>
            <a:endParaRPr lang="zh-CN" altLang="en-US"/>
          </a:p>
        </p:txBody>
      </p:sp>
      <p:sp>
        <p:nvSpPr>
          <p:cNvPr id="8" name="文本框 7"/>
          <p:cNvSpPr txBox="1"/>
          <p:nvPr/>
        </p:nvSpPr>
        <p:spPr>
          <a:xfrm>
            <a:off x="302895" y="819150"/>
            <a:ext cx="8122285" cy="460375"/>
          </a:xfrm>
          <a:prstGeom prst="rect">
            <a:avLst/>
          </a:prstGeom>
          <a:noFill/>
        </p:spPr>
        <p:txBody>
          <a:bodyPr wrap="square" rtlCol="0">
            <a:spAutoFit/>
          </a:bodyPr>
          <a:lstStyle/>
          <a:p>
            <a:r>
              <a:rPr lang="en-US" altLang="zh-CN" sz="2400">
                <a:latin typeface="Times New Roman" panose="02020603050405020304" charset="0"/>
              </a:rPr>
              <a:t>Eg: </a:t>
            </a:r>
            <a:r>
              <a:rPr lang="zh-CN" altLang="en-US" sz="2400">
                <a:latin typeface="Times New Roman" panose="02020603050405020304" charset="0"/>
              </a:rPr>
              <a:t>Ceramics </a:t>
            </a:r>
            <a:r>
              <a:rPr lang="en-US" altLang="zh-CN" sz="2400">
                <a:latin typeface="Times New Roman" panose="02020603050405020304" charset="0"/>
              </a:rPr>
              <a:t>tea set shop</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49555" y="276225"/>
            <a:ext cx="8645525" cy="368300"/>
          </a:xfrm>
          <a:prstGeom prst="rect">
            <a:avLst/>
          </a:prstGeom>
          <a:noFill/>
        </p:spPr>
        <p:txBody>
          <a:bodyPr wrap="square" rtlCol="0">
            <a:spAutoFit/>
          </a:bodyPr>
          <a:lstStyle/>
          <a:p>
            <a:r>
              <a:rPr lang="en-US" altLang="zh-CN"/>
              <a:t>Video: Give an example of using our products. Real model and BGM.</a:t>
            </a:r>
          </a:p>
        </p:txBody>
      </p:sp>
      <p:pic>
        <p:nvPicPr>
          <p:cNvPr id="6" name="TuGXk2U9oyhrO56A97q@@sdregop">
            <a:hlinkClick r:id="" action="ppaction://media"/>
          </p:cNvPr>
          <p:cNvPicPr/>
          <p:nvPr>
            <a:videoFile r:link="rId2"/>
            <p:extLst>
              <p:ext uri="{DAA4B4D4-6D71-4841-9C94-3DE7FCFB9230}">
                <p14:media xmlns:p14="http://schemas.microsoft.com/office/powerpoint/2010/main" r:link="rId1"/>
              </p:ext>
            </p:extLst>
          </p:nvPr>
        </p:nvPicPr>
        <p:blipFill>
          <a:blip r:embed="rId4"/>
          <a:stretch>
            <a:fillRect/>
          </a:stretch>
        </p:blipFill>
        <p:spPr>
          <a:xfrm>
            <a:off x="84455" y="1461770"/>
            <a:ext cx="8974455" cy="4156075"/>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endCondLst>
                    <p:cond evt="onNext" delay="0">
                      <p:tgtEl>
                        <p:sldTgt/>
                      </p:tgtEl>
                    </p:cond>
                    <p:cond evt="onPrev" delay="0">
                      <p:tgtEl>
                        <p:sldTgt/>
                      </p:tgtEl>
                    </p:cond>
                  </p:end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h_a"/>
  <p:tag name="KSO_WM_UNIT_INDEX" val="1_1_1"/>
  <p:tag name="KSO_WM_UNIT_ID" val="259*l_h_a*1_1_1"/>
  <p:tag name="KSO_WM_UNIT_CLEAR" val="1"/>
  <p:tag name="KSO_WM_UNIT_LAYERLEVEL" val="1_1_1"/>
  <p:tag name="KSO_WM_UNIT_VALUE" val="9"/>
  <p:tag name="KSO_WM_UNIT_HIGHLIGHT" val="0"/>
  <p:tag name="KSO_WM_UNIT_COMPATIBLE" val="0"/>
  <p:tag name="KSO_WM_BEAUTIFY_FLAG" val="#wm#"/>
  <p:tag name="KSO_WM_UNIT_PRESET_TEXT_INDEX" val="4"/>
  <p:tag name="KSO_WM_UNIT_PRESET_TEXT_LEN" val="12"/>
  <p:tag name="KSO_WM_DIAGRAM_GROUP_CODE" val="l1-1"/>
  <p:tag name="KSO_WM_UNIT_TEXT_FILL_FORE_SCHEMECOLOR_INDEX" val="5"/>
  <p:tag name="KSO_WM_UNIT_TEXT_FILL_TYPE" val="1"/>
</p:tagLst>
</file>

<file path=ppt/tags/tag1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6"/>
  <p:tag name="KSO_WM_UNIT_ID" val="259*l_i*1_6"/>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1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7"/>
  <p:tag name="KSO_WM_UNIT_ID" val="259*l_i*1_7"/>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1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8"/>
  <p:tag name="KSO_WM_UNIT_ID" val="259*l_i*1_8"/>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1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9"/>
  <p:tag name="KSO_WM_UNIT_ID" val="259*l_i*1_9"/>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1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0"/>
  <p:tag name="KSO_WM_UNIT_ID" val="259*l_i*1_10"/>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1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1"/>
  <p:tag name="KSO_WM_UNIT_ID" val="259*l_i*1_11"/>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1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2"/>
  <p:tag name="KSO_WM_UNIT_ID" val="259*l_i*1_12"/>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1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3"/>
  <p:tag name="KSO_WM_UNIT_ID" val="259*l_i*1_13"/>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1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4"/>
  <p:tag name="KSO_WM_UNIT_ID" val="259*l_i*1_14"/>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1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5"/>
  <p:tag name="KSO_WM_UNIT_ID" val="259*l_i*1_15"/>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h_f"/>
  <p:tag name="KSO_WM_UNIT_INDEX" val="1_1_1"/>
  <p:tag name="KSO_WM_UNIT_ID" val="259*l_h_f*1_1_1"/>
  <p:tag name="KSO_WM_UNIT_CLEAR" val="1"/>
  <p:tag name="KSO_WM_UNIT_LAYERLEVEL" val="1_1_1"/>
  <p:tag name="KSO_WM_UNIT_VALUE" val="20"/>
  <p:tag name="KSO_WM_UNIT_HIGHLIGHT" val="0"/>
  <p:tag name="KSO_WM_UNIT_COMPATIBLE" val="0"/>
  <p:tag name="KSO_WM_BEAUTIFY_FLAG" val="#wm#"/>
  <p:tag name="KSO_WM_UNIT_PRESET_TEXT_INDEX" val="4"/>
  <p:tag name="KSO_WM_UNIT_PRESET_TEXT_LEN" val="45"/>
  <p:tag name="KSO_WM_DIAGRAM_GROUP_CODE" val="l1-1"/>
  <p:tag name="KSO_WM_UNIT_TEXT_FILL_FORE_SCHEMECOLOR_INDEX" val="13"/>
  <p:tag name="KSO_WM_UNIT_TEXT_FILL_TYPE" val="1"/>
</p:tagLst>
</file>

<file path=ppt/tags/tag2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
  <p:tag name="KSO_WM_UNIT_ID" val="259*l_i*1_1"/>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2"/>
  <p:tag name="KSO_WM_UNIT_ID" val="259*l_i*1_2"/>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3"/>
  <p:tag name="KSO_WM_UNIT_ID" val="259*l_i*1_3"/>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4"/>
  <p:tag name="KSO_WM_UNIT_ID" val="259*l_i*1_4"/>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5"/>
  <p:tag name="KSO_WM_UNIT_ID" val="259*l_i*1_5"/>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
  <p:tag name="KSO_WM_UNIT_ID" val="259*l_i*1_1"/>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2"/>
  <p:tag name="KSO_WM_UNIT_ID" val="259*l_i*1_2"/>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3"/>
  <p:tag name="KSO_WM_UNIT_ID" val="259*l_i*1_3"/>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4"/>
  <p:tag name="KSO_WM_UNIT_ID" val="259*l_i*1_4"/>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5"/>
  <p:tag name="KSO_WM_UNIT_ID" val="259*l_i*1_5"/>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h_a"/>
  <p:tag name="KSO_WM_UNIT_INDEX" val="1_3_1"/>
  <p:tag name="KSO_WM_UNIT_ID" val="259*l_h_a*1_3_1"/>
  <p:tag name="KSO_WM_UNIT_CLEAR" val="1"/>
  <p:tag name="KSO_WM_UNIT_LAYERLEVEL" val="1_1_1"/>
  <p:tag name="KSO_WM_UNIT_VALUE" val="9"/>
  <p:tag name="KSO_WM_UNIT_HIGHLIGHT" val="0"/>
  <p:tag name="KSO_WM_UNIT_COMPATIBLE" val="0"/>
  <p:tag name="KSO_WM_BEAUTIFY_FLAG" val="#wm#"/>
  <p:tag name="KSO_WM_UNIT_PRESET_TEXT_INDEX" val="4"/>
  <p:tag name="KSO_WM_UNIT_PRESET_TEXT_LEN" val="12"/>
  <p:tag name="KSO_WM_DIAGRAM_GROUP_CODE" val="l1-1"/>
  <p:tag name="KSO_WM_UNIT_TEXT_FILL_FORE_SCHEMECOLOR_INDEX" val="7"/>
  <p:tag name="KSO_WM_UNIT_TEXT_FILL_TYPE" val="1"/>
</p:tagLst>
</file>

<file path=ppt/tags/tag3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92"/>
  <p:tag name="KSO_WM_UNIT_TYPE" val="l_h_f"/>
  <p:tag name="KSO_WM_UNIT_INDEX" val="1_3_1"/>
  <p:tag name="KSO_WM_UNIT_ID" val="258*l_h_f*1_3_1"/>
  <p:tag name="KSO_WM_UNIT_CLEAR" val="1"/>
  <p:tag name="KSO_WM_UNIT_LAYERLEVEL" val="1_1_1"/>
  <p:tag name="KSO_WM_UNIT_VALUE" val="27"/>
  <p:tag name="KSO_WM_UNIT_HIGHLIGHT" val="0"/>
  <p:tag name="KSO_WM_UNIT_COMPATIBLE" val="0"/>
  <p:tag name="KSO_WM_BEAUTIFY_FLAG" val="#wm#"/>
  <p:tag name="KSO_WM_UNIT_PRESET_TEXT_INDEX" val="4"/>
  <p:tag name="KSO_WM_UNIT_PRESET_TEXT_LEN" val="56"/>
  <p:tag name="KSO_WM_DIAGRAM_GROUP_CODE" val="l1-1"/>
  <p:tag name="KSO_WM_UNIT_TEXT_FILL_FORE_SCHEMECOLOR_INDEX" val="13"/>
  <p:tag name="KSO_WM_UNIT_TEXT_FILL_TYPE" val="1"/>
</p:tagLst>
</file>

<file path=ppt/tags/tag3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92"/>
  <p:tag name="KSO_WM_UNIT_TYPE" val="l_i"/>
  <p:tag name="KSO_WM_UNIT_INDEX" val="1_3"/>
  <p:tag name="KSO_WM_UNIT_ID" val="258*l_i*1_3"/>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2"/>
  <p:tag name="KSO_WM_UNIT_TEXT_FILL_TYPE" val="1"/>
</p:tagLst>
</file>

<file path=ppt/tags/tag3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92"/>
  <p:tag name="KSO_WM_UNIT_TYPE" val="l_h_a"/>
  <p:tag name="KSO_WM_UNIT_INDEX" val="1_3_1"/>
  <p:tag name="KSO_WM_UNIT_ID" val="258*l_h_a*1_3_1"/>
  <p:tag name="KSO_WM_UNIT_CLEAR" val="1"/>
  <p:tag name="KSO_WM_UNIT_LAYERLEVEL" val="1_1_1"/>
  <p:tag name="KSO_WM_UNIT_VALUE" val="10"/>
  <p:tag name="KSO_WM_UNIT_HIGHLIGHT" val="0"/>
  <p:tag name="KSO_WM_UNIT_COMPATIBLE" val="0"/>
  <p:tag name="KSO_WM_UNIT_PRESET_TEXT" val="EIUSMOD"/>
  <p:tag name="KSO_WM_BEAUTIFY_FLAG" val="#wm#"/>
  <p:tag name="KSO_WM_DIAGRAM_GROUP_CODE" val="l1-1"/>
  <p:tag name="KSO_WM_UNIT_FILL_FORE_SCHEMECOLOR_INDEX" val="14"/>
  <p:tag name="KSO_WM_UNIT_FILL_TYPE" val="1"/>
  <p:tag name="KSO_WM_UNIT_LINE_FORE_SCHEMECOLOR_INDEX" val="14"/>
  <p:tag name="KSO_WM_UNIT_LINE_FILL_TYPE" val="2"/>
  <p:tag name="KSO_WM_UNIT_TEXT_FILL_FORE_SCHEMECOLOR_INDEX" val="7"/>
  <p:tag name="KSO_WM_UNIT_TEXT_FILL_TYPE" val="1"/>
</p:tagLst>
</file>

<file path=ppt/tags/tag3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92"/>
  <p:tag name="KSO_WM_UNIT_TYPE" val="l_h_f"/>
  <p:tag name="KSO_WM_UNIT_INDEX" val="1_2_1"/>
  <p:tag name="KSO_WM_UNIT_ID" val="258*l_h_f*1_2_1"/>
  <p:tag name="KSO_WM_UNIT_CLEAR" val="1"/>
  <p:tag name="KSO_WM_UNIT_LAYERLEVEL" val="1_1_1"/>
  <p:tag name="KSO_WM_UNIT_VALUE" val="27"/>
  <p:tag name="KSO_WM_UNIT_HIGHLIGHT" val="0"/>
  <p:tag name="KSO_WM_UNIT_COMPATIBLE" val="0"/>
  <p:tag name="KSO_WM_BEAUTIFY_FLAG" val="#wm#"/>
  <p:tag name="KSO_WM_UNIT_PRESET_TEXT_INDEX" val="4"/>
  <p:tag name="KSO_WM_UNIT_PRESET_TEXT_LEN" val="56"/>
  <p:tag name="KSO_WM_DIAGRAM_GROUP_CODE" val="l1-1"/>
  <p:tag name="KSO_WM_UNIT_TEXT_FILL_FORE_SCHEMECOLOR_INDEX" val="13"/>
  <p:tag name="KSO_WM_UNIT_TEXT_FILL_TYPE" val="1"/>
</p:tagLst>
</file>

<file path=ppt/tags/tag3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92"/>
  <p:tag name="KSO_WM_UNIT_TYPE" val="l_i"/>
  <p:tag name="KSO_WM_UNIT_INDEX" val="1_2"/>
  <p:tag name="KSO_WM_UNIT_ID" val="258*l_i*1_2"/>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2"/>
  <p:tag name="KSO_WM_UNIT_TEXT_FILL_TYPE" val="1"/>
</p:tagLst>
</file>

<file path=ppt/tags/tag3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92"/>
  <p:tag name="KSO_WM_UNIT_TYPE" val="l_h_a"/>
  <p:tag name="KSO_WM_UNIT_INDEX" val="1_2_1"/>
  <p:tag name="KSO_WM_UNIT_ID" val="258*l_h_a*1_2_1"/>
  <p:tag name="KSO_WM_UNIT_CLEAR" val="1"/>
  <p:tag name="KSO_WM_UNIT_LAYERLEVEL" val="1_1_1"/>
  <p:tag name="KSO_WM_UNIT_VALUE" val="10"/>
  <p:tag name="KSO_WM_UNIT_HIGHLIGHT" val="0"/>
  <p:tag name="KSO_WM_UNIT_COMPATIBLE" val="0"/>
  <p:tag name="KSO_WM_UNIT_PRESET_TEXT" val="EIUSMOD"/>
  <p:tag name="KSO_WM_BEAUTIFY_FLAG" val="#wm#"/>
  <p:tag name="KSO_WM_DIAGRAM_GROUP_CODE" val="l1-1"/>
  <p:tag name="KSO_WM_UNIT_FILL_FORE_SCHEMECOLOR_INDEX" val="14"/>
  <p:tag name="KSO_WM_UNIT_FILL_TYPE" val="1"/>
  <p:tag name="KSO_WM_UNIT_LINE_FORE_SCHEMECOLOR_INDEX" val="14"/>
  <p:tag name="KSO_WM_UNIT_LINE_FILL_TYPE" val="2"/>
  <p:tag name="KSO_WM_UNIT_TEXT_FILL_FORE_SCHEMECOLOR_INDEX" val="6"/>
  <p:tag name="KSO_WM_UNIT_TEXT_FILL_TYPE" val="1"/>
</p:tagLst>
</file>

<file path=ppt/tags/tag3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92"/>
  <p:tag name="KSO_WM_UNIT_TYPE" val="l_h_f"/>
  <p:tag name="KSO_WM_UNIT_INDEX" val="1_1_1"/>
  <p:tag name="KSO_WM_UNIT_ID" val="258*l_h_f*1_1_1"/>
  <p:tag name="KSO_WM_UNIT_CLEAR" val="1"/>
  <p:tag name="KSO_WM_UNIT_LAYERLEVEL" val="1_1_1"/>
  <p:tag name="KSO_WM_UNIT_VALUE" val="27"/>
  <p:tag name="KSO_WM_UNIT_HIGHLIGHT" val="0"/>
  <p:tag name="KSO_WM_UNIT_COMPATIBLE" val="0"/>
  <p:tag name="KSO_WM_BEAUTIFY_FLAG" val="#wm#"/>
  <p:tag name="KSO_WM_UNIT_PRESET_TEXT_INDEX" val="4"/>
  <p:tag name="KSO_WM_UNIT_PRESET_TEXT_LEN" val="56"/>
  <p:tag name="KSO_WM_DIAGRAM_GROUP_CODE" val="l1-1"/>
  <p:tag name="KSO_WM_UNIT_TEXT_FILL_FORE_SCHEMECOLOR_INDEX" val="13"/>
  <p:tag name="KSO_WM_UNIT_TEXT_FILL_TYPE" val="1"/>
</p:tagLst>
</file>

<file path=ppt/tags/tag3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92"/>
  <p:tag name="KSO_WM_UNIT_TYPE" val="l_i"/>
  <p:tag name="KSO_WM_UNIT_INDEX" val="1_1"/>
  <p:tag name="KSO_WM_UNIT_ID" val="258*l_i*1_1"/>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2"/>
  <p:tag name="KSO_WM_UNIT_TEXT_FILL_TYPE" val="1"/>
</p:tagLst>
</file>

<file path=ppt/tags/tag3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192"/>
  <p:tag name="KSO_WM_UNIT_TYPE" val="l_h_a"/>
  <p:tag name="KSO_WM_UNIT_INDEX" val="1_1_1"/>
  <p:tag name="KSO_WM_UNIT_ID" val="258*l_h_a*1_1_1"/>
  <p:tag name="KSO_WM_UNIT_CLEAR" val="1"/>
  <p:tag name="KSO_WM_UNIT_LAYERLEVEL" val="1_1_1"/>
  <p:tag name="KSO_WM_UNIT_VALUE" val="10"/>
  <p:tag name="KSO_WM_UNIT_HIGHLIGHT" val="0"/>
  <p:tag name="KSO_WM_UNIT_COMPATIBLE" val="0"/>
  <p:tag name="KSO_WM_UNIT_PRESET_TEXT" val="EIUSMOD"/>
  <p:tag name="KSO_WM_BEAUTIFY_FLAG" val="#wm#"/>
  <p:tag name="KSO_WM_DIAGRAM_GROUP_CODE" val="l1-1"/>
  <p:tag name="KSO_WM_UNIT_FILL_FORE_SCHEMECOLOR_INDEX" val="14"/>
  <p:tag name="KSO_WM_UNIT_FILL_TYPE" val="1"/>
  <p:tag name="KSO_WM_UNIT_LINE_FORE_SCHEMECOLOR_INDEX" val="14"/>
  <p:tag name="KSO_WM_UNIT_LINE_FILL_TYPE" val="2"/>
  <p:tag name="KSO_WM_UNIT_TEXT_FILL_FORE_SCHEMECOLOR_INDEX" val="5"/>
  <p:tag name="KSO_WM_UNIT_TEXT_FILL_TYPE" val="1"/>
</p:tagLst>
</file>

<file path=ppt/tags/tag3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1"/>
  <p:tag name="KSO_WM_UNIT_ID" val="259*l_i*1_11"/>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h_a"/>
  <p:tag name="KSO_WM_UNIT_INDEX" val="1_3_1"/>
  <p:tag name="KSO_WM_UNIT_ID" val="259*l_h_a*1_3_1"/>
  <p:tag name="KSO_WM_UNIT_CLEAR" val="1"/>
  <p:tag name="KSO_WM_UNIT_LAYERLEVEL" val="1_1_1"/>
  <p:tag name="KSO_WM_UNIT_VALUE" val="9"/>
  <p:tag name="KSO_WM_UNIT_HIGHLIGHT" val="0"/>
  <p:tag name="KSO_WM_UNIT_COMPATIBLE" val="0"/>
  <p:tag name="KSO_WM_BEAUTIFY_FLAG" val="#wm#"/>
  <p:tag name="KSO_WM_UNIT_PRESET_TEXT_INDEX" val="4"/>
  <p:tag name="KSO_WM_UNIT_PRESET_TEXT_LEN" val="12"/>
  <p:tag name="KSO_WM_DIAGRAM_GROUP_CODE" val="l1-1"/>
  <p:tag name="KSO_WM_UNIT_TEXT_FILL_FORE_SCHEMECOLOR_INDEX" val="7"/>
  <p:tag name="KSO_WM_UNIT_TEXT_FILL_TYPE" val="1"/>
</p:tagLst>
</file>

<file path=ppt/tags/tag4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2"/>
  <p:tag name="KSO_WM_UNIT_ID" val="259*l_i*1_12"/>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4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3"/>
  <p:tag name="KSO_WM_UNIT_ID" val="259*l_i*1_13"/>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4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4"/>
  <p:tag name="KSO_WM_UNIT_ID" val="259*l_i*1_14"/>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4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5"/>
  <p:tag name="KSO_WM_UNIT_ID" val="259*l_i*1_15"/>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4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h_a"/>
  <p:tag name="KSO_WM_UNIT_INDEX" val="1_3_1"/>
  <p:tag name="KSO_WM_UNIT_ID" val="259*l_h_a*1_3_1"/>
  <p:tag name="KSO_WM_UNIT_CLEAR" val="1"/>
  <p:tag name="KSO_WM_UNIT_LAYERLEVEL" val="1_1_1"/>
  <p:tag name="KSO_WM_UNIT_VALUE" val="9"/>
  <p:tag name="KSO_WM_UNIT_HIGHLIGHT" val="0"/>
  <p:tag name="KSO_WM_UNIT_COMPATIBLE" val="0"/>
  <p:tag name="KSO_WM_BEAUTIFY_FLAG" val="#wm#"/>
  <p:tag name="KSO_WM_UNIT_PRESET_TEXT_INDEX" val="4"/>
  <p:tag name="KSO_WM_UNIT_PRESET_TEXT_LEN" val="12"/>
  <p:tag name="KSO_WM_DIAGRAM_GROUP_CODE" val="l1-1"/>
  <p:tag name="KSO_WM_UNIT_TEXT_FILL_FORE_SCHEMECOLOR_INDEX" val="7"/>
  <p:tag name="KSO_WM_UNIT_TEXT_FILL_TYPE" val="1"/>
</p:tagLst>
</file>

<file path=ppt/tags/tag4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6"/>
  <p:tag name="KSO_WM_UNIT_ID" val="259*l_i*1_6"/>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4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7"/>
  <p:tag name="KSO_WM_UNIT_ID" val="259*l_i*1_7"/>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4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8"/>
  <p:tag name="KSO_WM_UNIT_ID" val="259*l_i*1_8"/>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4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9"/>
  <p:tag name="KSO_WM_UNIT_ID" val="259*l_i*1_9"/>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4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0"/>
  <p:tag name="KSO_WM_UNIT_ID" val="259*l_i*1_10"/>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1"/>
  <p:tag name="KSO_WM_UNIT_ID" val="259*l_i*1_11"/>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5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h_a"/>
  <p:tag name="KSO_WM_UNIT_INDEX" val="1_3_1"/>
  <p:tag name="KSO_WM_UNIT_ID" val="259*l_h_a*1_3_1"/>
  <p:tag name="KSO_WM_UNIT_CLEAR" val="1"/>
  <p:tag name="KSO_WM_UNIT_LAYERLEVEL" val="1_1_1"/>
  <p:tag name="KSO_WM_UNIT_VALUE" val="9"/>
  <p:tag name="KSO_WM_UNIT_HIGHLIGHT" val="0"/>
  <p:tag name="KSO_WM_UNIT_COMPATIBLE" val="0"/>
  <p:tag name="KSO_WM_BEAUTIFY_FLAG" val="#wm#"/>
  <p:tag name="KSO_WM_UNIT_PRESET_TEXT_INDEX" val="4"/>
  <p:tag name="KSO_WM_UNIT_PRESET_TEXT_LEN" val="12"/>
  <p:tag name="KSO_WM_DIAGRAM_GROUP_CODE" val="l1-1"/>
  <p:tag name="KSO_WM_UNIT_TEXT_FILL_FORE_SCHEMECOLOR_INDEX" val="7"/>
  <p:tag name="KSO_WM_UNIT_TEXT_FILL_TYPE" val="1"/>
</p:tagLst>
</file>

<file path=ppt/tags/tag5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1"/>
  <p:tag name="KSO_WM_UNIT_ID" val="259*l_i*1_11"/>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5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2"/>
  <p:tag name="KSO_WM_UNIT_ID" val="259*l_i*1_12"/>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5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3"/>
  <p:tag name="KSO_WM_UNIT_ID" val="259*l_i*1_13"/>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5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4"/>
  <p:tag name="KSO_WM_UNIT_ID" val="259*l_i*1_14"/>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5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5"/>
  <p:tag name="KSO_WM_UNIT_ID" val="259*l_i*1_15"/>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2"/>
  <p:tag name="KSO_WM_UNIT_ID" val="259*l_i*1_12"/>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3"/>
  <p:tag name="KSO_WM_UNIT_ID" val="259*l_i*1_13"/>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4"/>
  <p:tag name="KSO_WM_UNIT_ID" val="259*l_i*1_14"/>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77"/>
  <p:tag name="KSO_WM_UNIT_TYPE" val="l_i"/>
  <p:tag name="KSO_WM_UNIT_INDEX" val="1_15"/>
  <p:tag name="KSO_WM_UNIT_ID" val="259*l_i*1_15"/>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heme/theme1.xml><?xml version="1.0" encoding="utf-8"?>
<a:theme xmlns:a="http://schemas.openxmlformats.org/drawingml/2006/main" name="默认设计模板">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643</Words>
  <Application>Microsoft Office PowerPoint</Application>
  <PresentationFormat>On-screen Show (4:3)</PresentationFormat>
  <Paragraphs>116</Paragraphs>
  <Slides>22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SimHei</vt:lpstr>
      <vt:lpstr>SimSun</vt:lpstr>
      <vt:lpstr>Arial</vt:lpstr>
      <vt:lpstr>Showcard Gothic</vt:lpstr>
      <vt:lpstr>Times New Roman</vt:lpstr>
      <vt:lpstr>默认设计模板</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Logistic</vt:lpstr>
      <vt:lpstr>Logistic</vt:lpstr>
      <vt:lpstr>Financial flow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qingwei shen</cp:lastModifiedBy>
  <cp:revision>39</cp:revision>
  <dcterms:created xsi:type="dcterms:W3CDTF">2018-01-07T15:30:00Z</dcterms:created>
  <dcterms:modified xsi:type="dcterms:W3CDTF">2018-03-23T04:04:09Z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2052-10.1.0.6929</vt:lpwstr>
  </property>
</Properties>
</file>